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842" r:id="rId2"/>
  </p:sldMasterIdLst>
  <p:notesMasterIdLst>
    <p:notesMasterId r:id="rId49"/>
  </p:notesMasterIdLst>
  <p:handoutMasterIdLst>
    <p:handoutMasterId r:id="rId50"/>
  </p:handoutMasterIdLst>
  <p:sldIdLst>
    <p:sldId id="629" r:id="rId3"/>
    <p:sldId id="611" r:id="rId4"/>
    <p:sldId id="612" r:id="rId5"/>
    <p:sldId id="613" r:id="rId6"/>
    <p:sldId id="310" r:id="rId7"/>
    <p:sldId id="306" r:id="rId8"/>
    <p:sldId id="298" r:id="rId9"/>
    <p:sldId id="586" r:id="rId10"/>
    <p:sldId id="588" r:id="rId11"/>
    <p:sldId id="596" r:id="rId12"/>
    <p:sldId id="582" r:id="rId13"/>
    <p:sldId id="587" r:id="rId14"/>
    <p:sldId id="584" r:id="rId15"/>
    <p:sldId id="585" r:id="rId16"/>
    <p:sldId id="312" r:id="rId17"/>
    <p:sldId id="292" r:id="rId18"/>
    <p:sldId id="296" r:id="rId19"/>
    <p:sldId id="589" r:id="rId20"/>
    <p:sldId id="591" r:id="rId21"/>
    <p:sldId id="590" r:id="rId22"/>
    <p:sldId id="597" r:id="rId23"/>
    <p:sldId id="311" r:id="rId24"/>
    <p:sldId id="593" r:id="rId25"/>
    <p:sldId id="592" r:id="rId26"/>
    <p:sldId id="598" r:id="rId27"/>
    <p:sldId id="269" r:id="rId28"/>
    <p:sldId id="270" r:id="rId29"/>
    <p:sldId id="595" r:id="rId30"/>
    <p:sldId id="291" r:id="rId31"/>
    <p:sldId id="307" r:id="rId32"/>
    <p:sldId id="628" r:id="rId33"/>
    <p:sldId id="599" r:id="rId34"/>
    <p:sldId id="309" r:id="rId35"/>
    <p:sldId id="290" r:id="rId36"/>
    <p:sldId id="301" r:id="rId37"/>
    <p:sldId id="308" r:id="rId38"/>
    <p:sldId id="264" r:id="rId39"/>
    <p:sldId id="627" r:id="rId40"/>
    <p:sldId id="299" r:id="rId41"/>
    <p:sldId id="276" r:id="rId42"/>
    <p:sldId id="626" r:id="rId43"/>
    <p:sldId id="594" r:id="rId44"/>
    <p:sldId id="614" r:id="rId45"/>
    <p:sldId id="625" r:id="rId46"/>
    <p:sldId id="313" r:id="rId47"/>
    <p:sldId id="624"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4" d="100"/>
          <a:sy n="114" d="100"/>
        </p:scale>
        <p:origin x="438" y="11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194"/>
    </p:cViewPr>
  </p:sorterViewPr>
  <p:notesViewPr>
    <p:cSldViewPr>
      <p:cViewPr>
        <p:scale>
          <a:sx n="100" d="100"/>
          <a:sy n="100" d="100"/>
        </p:scale>
        <p:origin x="3552" y="-3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399BA08-C6D4-49A3-A17C-8741564EB4C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1555" name="Rectangle 3">
            <a:extLst>
              <a:ext uri="{FF2B5EF4-FFF2-40B4-BE49-F238E27FC236}">
                <a16:creationId xmlns:a16="http://schemas.microsoft.com/office/drawing/2014/main" id="{E6440FF5-E338-4137-B765-A4CAED0C976C}"/>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51556" name="Rectangle 4">
            <a:extLst>
              <a:ext uri="{FF2B5EF4-FFF2-40B4-BE49-F238E27FC236}">
                <a16:creationId xmlns:a16="http://schemas.microsoft.com/office/drawing/2014/main" id="{1DFCA127-64E9-492B-AF37-3521B1E9000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1557" name="Rectangle 5">
            <a:extLst>
              <a:ext uri="{FF2B5EF4-FFF2-40B4-BE49-F238E27FC236}">
                <a16:creationId xmlns:a16="http://schemas.microsoft.com/office/drawing/2014/main" id="{76B6C928-836E-4029-92D6-B6B5A6C04B13}"/>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9CEE467-65DF-4C0E-9FB1-8FD1A25E75A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A942431A-B243-4479-8F88-63718A50ED4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49507" name="Rectangle 3">
            <a:extLst>
              <a:ext uri="{FF2B5EF4-FFF2-40B4-BE49-F238E27FC236}">
                <a16:creationId xmlns:a16="http://schemas.microsoft.com/office/drawing/2014/main" id="{DB9CC888-D6A6-4652-A045-E8339B31232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DC9CB7F3-D92F-4BEE-B233-EC667DC6EBCE}"/>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9" name="Rectangle 5">
            <a:extLst>
              <a:ext uri="{FF2B5EF4-FFF2-40B4-BE49-F238E27FC236}">
                <a16:creationId xmlns:a16="http://schemas.microsoft.com/office/drawing/2014/main" id="{4A36CF0C-C5C9-4DAB-B4EC-19EC2467766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9510" name="Rectangle 6">
            <a:extLst>
              <a:ext uri="{FF2B5EF4-FFF2-40B4-BE49-F238E27FC236}">
                <a16:creationId xmlns:a16="http://schemas.microsoft.com/office/drawing/2014/main" id="{1DDDAAE8-BE4E-4DFB-BC63-10F868BE765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49511" name="Rectangle 7">
            <a:extLst>
              <a:ext uri="{FF2B5EF4-FFF2-40B4-BE49-F238E27FC236}">
                <a16:creationId xmlns:a16="http://schemas.microsoft.com/office/drawing/2014/main" id="{F7CA8956-2DC8-4931-A7A3-1FCCC968FD0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B5CD54A-B62D-4BAA-BEAD-A30DB57D65C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1FEC44-7405-4004-B73E-55EAA0FC6240}"/>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C136CC4-842F-4BB0-BB9D-7E62E0CAC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CEC81955-EA71-4DB5-866D-5F5822404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465704-8FF9-4EFC-9F12-942933B73FC7}"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B4C7B74-82E9-4EEC-93E0-5B198A013D08}"/>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EBFBCA8F-C11B-40D9-9DE3-B37896FC41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771E246B-8578-45A9-910F-B78531208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6A60B5-ECBA-4312-A210-BA10524F664C}"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C252F50-EF60-43AD-812D-D0986C3E0282}"/>
              </a:ext>
            </a:extLst>
          </p:cNvPr>
          <p:cNvSpPr>
            <a:spLocks noGrp="1" noRot="1" noChangeAspect="1" noChangeArrowheads="1" noTextEdit="1"/>
          </p:cNvSpPr>
          <p:nvPr>
            <p:ph type="sldImg"/>
          </p:nvPr>
        </p:nvSpPr>
        <p:spPr>
          <a:xfrm>
            <a:off x="381000" y="685800"/>
            <a:ext cx="6096000" cy="3429000"/>
          </a:xfrm>
          <a:ln/>
        </p:spPr>
      </p:sp>
      <p:sp>
        <p:nvSpPr>
          <p:cNvPr id="26627" name="Notes Placeholder 2">
            <a:extLst>
              <a:ext uri="{FF2B5EF4-FFF2-40B4-BE49-F238E27FC236}">
                <a16:creationId xmlns:a16="http://schemas.microsoft.com/office/drawing/2014/main" id="{119D32F6-B780-4B5D-A274-B62EB51F9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id="{546CAA94-BC7A-4A03-BE28-92E76AFB6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E2E493-7573-4025-8441-5023282EB738}"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10A78C4-A20A-42FE-84D5-C72B0CE358BA}"/>
              </a:ext>
            </a:extLst>
          </p:cNvPr>
          <p:cNvSpPr>
            <a:spLocks noGrp="1" noRot="1" noChangeAspect="1" noChangeArrowheads="1" noTextEdit="1"/>
          </p:cNvSpPr>
          <p:nvPr>
            <p:ph type="sldImg"/>
          </p:nvPr>
        </p:nvSpPr>
        <p:spPr>
          <a:xfrm>
            <a:off x="381000" y="685800"/>
            <a:ext cx="6096000" cy="3429000"/>
          </a:xfrm>
          <a:ln/>
        </p:spPr>
      </p:sp>
      <p:sp>
        <p:nvSpPr>
          <p:cNvPr id="28675" name="Notes Placeholder 2">
            <a:extLst>
              <a:ext uri="{FF2B5EF4-FFF2-40B4-BE49-F238E27FC236}">
                <a16:creationId xmlns:a16="http://schemas.microsoft.com/office/drawing/2014/main" id="{56DC43E9-42B0-4BEE-9752-8584E8116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7DFCBB88-95BB-4DDF-B1A9-14DC55607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D65604-A60F-4E77-AC4F-F75002F80B5B}"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D617CA4-D6A9-4F32-9E7B-53A91396AD49}"/>
              </a:ext>
            </a:extLst>
          </p:cNvPr>
          <p:cNvSpPr>
            <a:spLocks noGrp="1" noRot="1" noChangeAspect="1" noChangeArrowheads="1" noTextEdit="1"/>
          </p:cNvSpPr>
          <p:nvPr>
            <p:ph type="sldImg"/>
          </p:nvPr>
        </p:nvSpPr>
        <p:spPr>
          <a:xfrm>
            <a:off x="381000" y="685800"/>
            <a:ext cx="6096000" cy="3429000"/>
          </a:xfrm>
          <a:ln/>
        </p:spPr>
      </p:sp>
      <p:sp>
        <p:nvSpPr>
          <p:cNvPr id="30723" name="Notes Placeholder 2">
            <a:extLst>
              <a:ext uri="{FF2B5EF4-FFF2-40B4-BE49-F238E27FC236}">
                <a16:creationId xmlns:a16="http://schemas.microsoft.com/office/drawing/2014/main" id="{ABF9F684-B429-43BC-B408-AE3367062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D32D87B0-4669-424B-838F-69D70E6A6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D22D95-7214-4BA9-B2D8-A74CE0DED128}"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17E0FBA-5E4B-4600-A4DD-AA12E79BE6F5}"/>
              </a:ext>
            </a:extLst>
          </p:cNvPr>
          <p:cNvSpPr>
            <a:spLocks noGrp="1" noRot="1" noChangeAspect="1" noChangeArrowheads="1" noTextEdit="1"/>
          </p:cNvSpPr>
          <p:nvPr>
            <p:ph type="sldImg"/>
          </p:nvPr>
        </p:nvSpPr>
        <p:spPr>
          <a:xfrm>
            <a:off x="381000" y="685800"/>
            <a:ext cx="6096000" cy="3429000"/>
          </a:xfrm>
          <a:ln/>
        </p:spPr>
      </p:sp>
      <p:sp>
        <p:nvSpPr>
          <p:cNvPr id="32771" name="Notes Placeholder 2">
            <a:extLst>
              <a:ext uri="{FF2B5EF4-FFF2-40B4-BE49-F238E27FC236}">
                <a16:creationId xmlns:a16="http://schemas.microsoft.com/office/drawing/2014/main" id="{E586FF65-A823-4107-8E4D-6BAE864EC5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36EE8BC4-0F97-44B0-8B91-A8E5783ED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88D4ED-4CED-496B-B4E7-15F23FB5AB83}" type="slidenum">
              <a:rPr lang="en-US" altLang="en-US"/>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FB1DA20-4C45-4405-8011-C395B3B3E594}"/>
              </a:ext>
            </a:extLst>
          </p:cNvPr>
          <p:cNvSpPr>
            <a:spLocks noGrp="1" noRot="1" noChangeAspect="1" noChangeArrowheads="1" noTextEdit="1"/>
          </p:cNvSpPr>
          <p:nvPr>
            <p:ph type="sldImg"/>
          </p:nvPr>
        </p:nvSpPr>
        <p:spPr>
          <a:xfrm>
            <a:off x="381000" y="685800"/>
            <a:ext cx="6096000" cy="3429000"/>
          </a:xfrm>
          <a:ln/>
        </p:spPr>
      </p:sp>
      <p:sp>
        <p:nvSpPr>
          <p:cNvPr id="34819" name="Notes Placeholder 2">
            <a:extLst>
              <a:ext uri="{FF2B5EF4-FFF2-40B4-BE49-F238E27FC236}">
                <a16:creationId xmlns:a16="http://schemas.microsoft.com/office/drawing/2014/main" id="{E0FB769E-44A4-469A-BC66-D295C4DB0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33146A17-2255-4662-9DD4-0EB69C7955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306A5A-E864-4E79-A18D-D634B93570DF}"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98DE332-5ABD-49C8-8233-FAF28C533121}"/>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id="{7D19A5F1-9222-4C30-9DEF-189A2D623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D045E351-25AB-4BC7-B2A6-218CD033E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89EF0-F516-4799-ABBC-A9E69BC0A69A}" type="slidenum">
              <a:rPr lang="en-US" altLang="en-US"/>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181EB2B-AA24-4CE9-B765-A630BE770577}"/>
              </a:ext>
            </a:extLst>
          </p:cNvPr>
          <p:cNvSpPr>
            <a:spLocks noGrp="1" noRot="1" noChangeAspect="1" noChangeArrowheads="1" noTextEdit="1"/>
          </p:cNvSpPr>
          <p:nvPr>
            <p:ph type="sldImg"/>
          </p:nvPr>
        </p:nvSpPr>
        <p:spPr>
          <a:xfrm>
            <a:off x="381000" y="685800"/>
            <a:ext cx="6096000" cy="3429000"/>
          </a:xfrm>
          <a:ln/>
        </p:spPr>
      </p:sp>
      <p:sp>
        <p:nvSpPr>
          <p:cNvPr id="38915" name="Notes Placeholder 2">
            <a:extLst>
              <a:ext uri="{FF2B5EF4-FFF2-40B4-BE49-F238E27FC236}">
                <a16:creationId xmlns:a16="http://schemas.microsoft.com/office/drawing/2014/main" id="{FC36D706-8FE1-4029-AAD0-66142516F4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EF7B1173-EFA1-4857-B01C-722549F6FD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AF4469-BD89-41EE-BFB7-2D91F91232AF}" type="slidenum">
              <a:rPr lang="en-US" altLang="en-US"/>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DB2CA17-6356-40F9-970F-14745B285894}"/>
              </a:ext>
            </a:extLst>
          </p:cNvPr>
          <p:cNvSpPr>
            <a:spLocks noGrp="1" noRot="1" noChangeAspect="1" noChangeArrowheads="1" noTextEdit="1"/>
          </p:cNvSpPr>
          <p:nvPr>
            <p:ph type="sldImg"/>
          </p:nvPr>
        </p:nvSpPr>
        <p:spPr>
          <a:xfrm>
            <a:off x="381000" y="685800"/>
            <a:ext cx="6096000" cy="3429000"/>
          </a:xfrm>
          <a:ln/>
        </p:spPr>
      </p:sp>
      <p:sp>
        <p:nvSpPr>
          <p:cNvPr id="40963" name="Notes Placeholder 2">
            <a:extLst>
              <a:ext uri="{FF2B5EF4-FFF2-40B4-BE49-F238E27FC236}">
                <a16:creationId xmlns:a16="http://schemas.microsoft.com/office/drawing/2014/main" id="{B510F05B-CFC5-4239-BDBA-2DD5BFECE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71B4C42C-819C-4EE3-BB56-34F89F9A64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088AEB-D773-442E-9E4F-EEB2CE710107}" type="slidenum">
              <a:rPr lang="en-US" altLang="en-US"/>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BF4F630-C4D3-4890-9CE2-6A61E2951341}"/>
              </a:ext>
            </a:extLst>
          </p:cNvPr>
          <p:cNvSpPr>
            <a:spLocks noGrp="1" noRot="1" noChangeAspect="1" noChangeArrowheads="1" noTextEdit="1"/>
          </p:cNvSpPr>
          <p:nvPr>
            <p:ph type="sldImg"/>
          </p:nvPr>
        </p:nvSpPr>
        <p:spPr>
          <a:xfrm>
            <a:off x="381000" y="685800"/>
            <a:ext cx="6096000" cy="3429000"/>
          </a:xfrm>
          <a:ln/>
        </p:spPr>
      </p:sp>
      <p:sp>
        <p:nvSpPr>
          <p:cNvPr id="43011" name="Notes Placeholder 2">
            <a:extLst>
              <a:ext uri="{FF2B5EF4-FFF2-40B4-BE49-F238E27FC236}">
                <a16:creationId xmlns:a16="http://schemas.microsoft.com/office/drawing/2014/main" id="{9BC0C897-2C7A-4C46-974D-4611E5600B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B4FD5810-4E4F-45F4-9294-3B38C95E39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65479C-7F90-4E17-844E-4E7299705EC3}" type="slidenum">
              <a:rPr lang="en-US" altLang="en-US"/>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F6972F7-0869-4DC4-8141-EBCC347F0A3B}"/>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75A707BF-6C58-4892-ACB0-E36E93987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362AA872-9FC1-4AA6-B885-9031AC044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368D97-5FF8-4AF5-AD74-97A3402EA27A}"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FA6777D-9BF2-464C-B065-BA0AD5E8F6EB}"/>
              </a:ext>
            </a:extLst>
          </p:cNvPr>
          <p:cNvSpPr>
            <a:spLocks noGrp="1" noRot="1" noChangeAspect="1" noChangeArrowheads="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id="{CD572146-F31B-4900-8B40-F1E2C4CFC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6D65B886-0DB5-48B6-803D-8B764FA77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916CAE-B3F1-4DC2-948E-0C58BE78DA27}" type="slidenum">
              <a:rPr lang="en-US" altLang="en-US"/>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CA8386C-5485-4019-AD1A-25EAB8F7FB2C}"/>
              </a:ext>
            </a:extLst>
          </p:cNvPr>
          <p:cNvSpPr>
            <a:spLocks noGrp="1" noRot="1" noChangeAspect="1" noChangeArrowheads="1" noTextEdit="1"/>
          </p:cNvSpPr>
          <p:nvPr>
            <p:ph type="sldImg"/>
          </p:nvPr>
        </p:nvSpPr>
        <p:spPr>
          <a:xfrm>
            <a:off x="381000" y="685800"/>
            <a:ext cx="6096000" cy="3429000"/>
          </a:xfrm>
          <a:ln/>
        </p:spPr>
      </p:sp>
      <p:sp>
        <p:nvSpPr>
          <p:cNvPr id="47107" name="Notes Placeholder 2">
            <a:extLst>
              <a:ext uri="{FF2B5EF4-FFF2-40B4-BE49-F238E27FC236}">
                <a16:creationId xmlns:a16="http://schemas.microsoft.com/office/drawing/2014/main" id="{D3C00D35-8434-4DA6-B79D-A9730ECCE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7108" name="Slide Number Placeholder 3">
            <a:extLst>
              <a:ext uri="{FF2B5EF4-FFF2-40B4-BE49-F238E27FC236}">
                <a16:creationId xmlns:a16="http://schemas.microsoft.com/office/drawing/2014/main" id="{B5E9B82A-3F1A-41D1-BC7A-D1B42F2B6A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FFB831-4739-49FF-93A6-B70AE838C926}" type="slidenum">
              <a:rPr lang="en-US" altLang="en-US"/>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5CBD3DA-5316-4FAA-BA4D-62A276D44300}"/>
              </a:ext>
            </a:extLst>
          </p:cNvPr>
          <p:cNvSpPr>
            <a:spLocks noGrp="1" noRot="1" noChangeAspect="1" noChangeArrowheads="1" noTextEdit="1"/>
          </p:cNvSpPr>
          <p:nvPr>
            <p:ph type="sldImg"/>
          </p:nvPr>
        </p:nvSpPr>
        <p:spPr>
          <a:xfrm>
            <a:off x="381000" y="685800"/>
            <a:ext cx="6096000" cy="3429000"/>
          </a:xfrm>
          <a:ln/>
        </p:spPr>
      </p:sp>
      <p:sp>
        <p:nvSpPr>
          <p:cNvPr id="49155" name="Notes Placeholder 2">
            <a:extLst>
              <a:ext uri="{FF2B5EF4-FFF2-40B4-BE49-F238E27FC236}">
                <a16:creationId xmlns:a16="http://schemas.microsoft.com/office/drawing/2014/main" id="{038E715A-AEF1-46DD-B04B-25CFA6A38F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9156" name="Slide Number Placeholder 3">
            <a:extLst>
              <a:ext uri="{FF2B5EF4-FFF2-40B4-BE49-F238E27FC236}">
                <a16:creationId xmlns:a16="http://schemas.microsoft.com/office/drawing/2014/main" id="{554B7D59-2A49-4281-9A14-E2A50BE5C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3ECA2F-9E59-49B3-B735-7A1EC36CF4B9}" type="slidenum">
              <a:rPr lang="en-US" altLang="en-US"/>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5CCED9B-25BC-4491-AECA-1ADD29FC7AE4}"/>
              </a:ext>
            </a:extLst>
          </p:cNvPr>
          <p:cNvSpPr>
            <a:spLocks noGrp="1" noRot="1" noChangeAspect="1" noChangeArrowheads="1" noTextEdit="1"/>
          </p:cNvSpPr>
          <p:nvPr>
            <p:ph type="sldImg"/>
          </p:nvPr>
        </p:nvSpPr>
        <p:spPr>
          <a:xfrm>
            <a:off x="381000" y="685800"/>
            <a:ext cx="6096000" cy="3429000"/>
          </a:xfrm>
          <a:ln/>
        </p:spPr>
      </p:sp>
      <p:sp>
        <p:nvSpPr>
          <p:cNvPr id="51203" name="Notes Placeholder 2">
            <a:extLst>
              <a:ext uri="{FF2B5EF4-FFF2-40B4-BE49-F238E27FC236}">
                <a16:creationId xmlns:a16="http://schemas.microsoft.com/office/drawing/2014/main" id="{93EBBF00-8B8B-4D4E-BA0B-9166675E53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DF799722-5D2D-4FC9-B1EC-C5CCF04B5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AEC9AB-40FF-4670-A0D1-FE43FE89A8C1}" type="slidenum">
              <a:rPr lang="en-US" altLang="en-US"/>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0F0595E-65D4-46B0-9F12-D849626D5248}"/>
              </a:ext>
            </a:extLst>
          </p:cNvPr>
          <p:cNvSpPr>
            <a:spLocks noGrp="1" noRot="1" noChangeAspect="1" noChangeArrowheads="1" noTextEdit="1"/>
          </p:cNvSpPr>
          <p:nvPr>
            <p:ph type="sldImg"/>
          </p:nvPr>
        </p:nvSpPr>
        <p:spPr>
          <a:xfrm>
            <a:off x="381000" y="685800"/>
            <a:ext cx="6096000" cy="3429000"/>
          </a:xfrm>
          <a:ln/>
        </p:spPr>
      </p:sp>
      <p:sp>
        <p:nvSpPr>
          <p:cNvPr id="53251" name="Notes Placeholder 2">
            <a:extLst>
              <a:ext uri="{FF2B5EF4-FFF2-40B4-BE49-F238E27FC236}">
                <a16:creationId xmlns:a16="http://schemas.microsoft.com/office/drawing/2014/main" id="{38EAA44E-26D9-4CF5-BB91-D6AE7BEEB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454E8409-7779-4D3F-9C75-45AB19833C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C518B3-D1CF-4CDE-8DD5-966D012D83B3}" type="slidenum">
              <a:rPr lang="en-US" altLang="en-US"/>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6E43ABD-1CBC-4356-B40E-03E29843D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09251C-0B66-40F3-BB84-85B5A802FA50}" type="slidenum">
              <a:rPr lang="en-US" altLang="en-US"/>
              <a:pPr>
                <a:spcBef>
                  <a:spcPct val="0"/>
                </a:spcBef>
              </a:pPr>
              <a:t>26</a:t>
            </a:fld>
            <a:endParaRPr lang="en-US" altLang="en-US"/>
          </a:p>
        </p:txBody>
      </p:sp>
      <p:sp>
        <p:nvSpPr>
          <p:cNvPr id="55299" name="Rectangle 2">
            <a:extLst>
              <a:ext uri="{FF2B5EF4-FFF2-40B4-BE49-F238E27FC236}">
                <a16:creationId xmlns:a16="http://schemas.microsoft.com/office/drawing/2014/main" id="{A1D6B52B-85CB-4857-B0C1-B6093814BAED}"/>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B740FB3F-32A2-4E40-9D72-9818BC60BC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B1F5462-C510-4EDF-8A66-FF1792D88936}"/>
              </a:ext>
            </a:extLst>
          </p:cNvPr>
          <p:cNvSpPr>
            <a:spLocks noGrp="1" noRot="1" noChangeAspect="1" noChangeArrowheads="1" noTextEdit="1"/>
          </p:cNvSpPr>
          <p:nvPr>
            <p:ph type="sldImg"/>
          </p:nvPr>
        </p:nvSpPr>
        <p:spPr>
          <a:xfrm>
            <a:off x="381000" y="685800"/>
            <a:ext cx="6096000" cy="3429000"/>
          </a:xfrm>
          <a:ln/>
        </p:spPr>
      </p:sp>
      <p:sp>
        <p:nvSpPr>
          <p:cNvPr id="57347" name="Notes Placeholder 2">
            <a:extLst>
              <a:ext uri="{FF2B5EF4-FFF2-40B4-BE49-F238E27FC236}">
                <a16:creationId xmlns:a16="http://schemas.microsoft.com/office/drawing/2014/main" id="{E147C03B-F269-4D36-8A32-201813D671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B12F4F24-78FD-4BAB-8E78-947931F07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381557-9A80-4CA6-9A2F-198C9E1EE181}" type="slidenum">
              <a:rPr lang="en-US" altLang="en-US"/>
              <a:pPr/>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265795B7-C9D7-4EDA-B7CC-A4E7DE0E7628}"/>
              </a:ext>
            </a:extLst>
          </p:cNvPr>
          <p:cNvSpPr>
            <a:spLocks noGrp="1" noRot="1" noChangeAspect="1" noChangeArrowheads="1" noTextEdit="1"/>
          </p:cNvSpPr>
          <p:nvPr>
            <p:ph type="sldImg"/>
          </p:nvPr>
        </p:nvSpPr>
        <p:spPr>
          <a:xfrm>
            <a:off x="381000" y="685800"/>
            <a:ext cx="6096000" cy="3429000"/>
          </a:xfrm>
          <a:ln/>
        </p:spPr>
      </p:sp>
      <p:sp>
        <p:nvSpPr>
          <p:cNvPr id="59395" name="Notes Placeholder 2">
            <a:extLst>
              <a:ext uri="{FF2B5EF4-FFF2-40B4-BE49-F238E27FC236}">
                <a16:creationId xmlns:a16="http://schemas.microsoft.com/office/drawing/2014/main" id="{4F5F19FE-86FF-469F-B22A-88EBBDB8BC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7D6E0679-2B9C-4C73-AF31-B2A2F307E5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A1A9E1-1F1E-434F-B0AA-B9BAB82D0171}" type="slidenum">
              <a:rPr lang="en-US" altLang="en-US"/>
              <a:pPr/>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1F070E2-E816-4D09-80CF-6EF2D558CEE0}"/>
              </a:ext>
            </a:extLst>
          </p:cNvPr>
          <p:cNvSpPr>
            <a:spLocks noGrp="1" noRot="1" noChangeAspect="1" noChangeArrowheads="1" noTextEdit="1"/>
          </p:cNvSpPr>
          <p:nvPr>
            <p:ph type="sldImg"/>
          </p:nvPr>
        </p:nvSpPr>
        <p:spPr>
          <a:xfrm>
            <a:off x="381000" y="685800"/>
            <a:ext cx="6096000" cy="3429000"/>
          </a:xfrm>
          <a:ln/>
        </p:spPr>
      </p:sp>
      <p:sp>
        <p:nvSpPr>
          <p:cNvPr id="61443" name="Notes Placeholder 2">
            <a:extLst>
              <a:ext uri="{FF2B5EF4-FFF2-40B4-BE49-F238E27FC236}">
                <a16:creationId xmlns:a16="http://schemas.microsoft.com/office/drawing/2014/main" id="{05D9D8A0-3B0D-4885-AA49-79F780A52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F1A36160-E16F-4CE4-A9D7-988136834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06201C-D0DD-49A8-ACAD-B4BDFFF21BE3}" type="slidenum">
              <a:rPr lang="en-US" altLang="en-US"/>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F421A9A-5872-4699-8A2A-F6CBE35311E6}"/>
              </a:ext>
            </a:extLst>
          </p:cNvPr>
          <p:cNvSpPr>
            <a:spLocks noGrp="1" noRot="1" noChangeAspect="1" noChangeArrowheads="1" noTextEdit="1"/>
          </p:cNvSpPr>
          <p:nvPr>
            <p:ph type="sldImg"/>
          </p:nvPr>
        </p:nvSpPr>
        <p:spPr>
          <a:xfrm>
            <a:off x="381000" y="685800"/>
            <a:ext cx="6096000" cy="3429000"/>
          </a:xfrm>
          <a:ln/>
        </p:spPr>
      </p:sp>
      <p:sp>
        <p:nvSpPr>
          <p:cNvPr id="63491" name="Notes Placeholder 2">
            <a:extLst>
              <a:ext uri="{FF2B5EF4-FFF2-40B4-BE49-F238E27FC236}">
                <a16:creationId xmlns:a16="http://schemas.microsoft.com/office/drawing/2014/main" id="{CC9DB3A6-D005-4ABF-B568-0B4604D4C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0EEA59E2-3593-49F5-AD85-F58393BE1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18EA8D-CB05-4FCF-BCDA-9C14FE9FCDB3}" type="slidenum">
              <a:rPr lang="en-US" altLang="en-US"/>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14D63BB-9C65-41B0-9B93-8227F55F0072}"/>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DA5D1157-0722-4BCA-B1F6-F9457CDE5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966EB243-728C-4D58-8F85-6809512A9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34DB7C-5555-4B71-94B8-27FD48005AA0}" type="slidenum">
              <a:rPr lang="en-US" altLang="en-US"/>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6E7C42D4-271D-48CC-ADCE-364FFAD4E3DF}"/>
              </a:ext>
            </a:extLst>
          </p:cNvPr>
          <p:cNvSpPr>
            <a:spLocks noGrp="1" noRot="1" noChangeAspect="1" noChangeArrowheads="1" noTextEdit="1"/>
          </p:cNvSpPr>
          <p:nvPr>
            <p:ph type="sldImg"/>
          </p:nvPr>
        </p:nvSpPr>
        <p:spPr>
          <a:xfrm>
            <a:off x="381000" y="685800"/>
            <a:ext cx="6096000" cy="3429000"/>
          </a:xfrm>
          <a:ln/>
        </p:spPr>
      </p:sp>
      <p:sp>
        <p:nvSpPr>
          <p:cNvPr id="65539" name="Notes Placeholder 2">
            <a:extLst>
              <a:ext uri="{FF2B5EF4-FFF2-40B4-BE49-F238E27FC236}">
                <a16:creationId xmlns:a16="http://schemas.microsoft.com/office/drawing/2014/main" id="{03849A3E-2E21-4322-932B-CEBE5D3EDA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8543EF31-8C31-45D0-89F7-980572B053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55ED09-2D08-4FEF-9256-63A5FE641308}" type="slidenum">
              <a:rPr lang="en-US" altLang="en-US"/>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99BCEB6C-39B0-4302-8B62-88D5070FF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AB7348-6897-49AB-A612-B03CC027A820}" type="slidenum">
              <a:rPr lang="en-US" altLang="en-US"/>
              <a:pPr>
                <a:spcBef>
                  <a:spcPct val="0"/>
                </a:spcBef>
              </a:pPr>
              <a:t>33</a:t>
            </a:fld>
            <a:endParaRPr lang="en-US" altLang="en-US"/>
          </a:p>
        </p:txBody>
      </p:sp>
      <p:sp>
        <p:nvSpPr>
          <p:cNvPr id="67587" name="Rectangle 2">
            <a:extLst>
              <a:ext uri="{FF2B5EF4-FFF2-40B4-BE49-F238E27FC236}">
                <a16:creationId xmlns:a16="http://schemas.microsoft.com/office/drawing/2014/main" id="{13BCF59B-A04F-46CB-A524-C56D030FBFC2}"/>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E0A0DF90-CF94-4BD3-A5CE-A865C71AC4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079FA6BF-02F1-42C8-A52D-F5F78FA624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D81430-0C69-41CE-9C6B-90C59BC5FBE7}" type="slidenum">
              <a:rPr lang="en-US" altLang="en-US"/>
              <a:pPr>
                <a:spcBef>
                  <a:spcPct val="0"/>
                </a:spcBef>
              </a:pPr>
              <a:t>34</a:t>
            </a:fld>
            <a:endParaRPr lang="en-US" altLang="en-US"/>
          </a:p>
        </p:txBody>
      </p:sp>
      <p:sp>
        <p:nvSpPr>
          <p:cNvPr id="69635" name="Rectangle 2">
            <a:extLst>
              <a:ext uri="{FF2B5EF4-FFF2-40B4-BE49-F238E27FC236}">
                <a16:creationId xmlns:a16="http://schemas.microsoft.com/office/drawing/2014/main" id="{66E19900-633F-4A92-82DE-E6BD473325E9}"/>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A9442B7B-1DF5-4484-BE05-D19903AC31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FA17708-9994-4636-99B1-326F37782167}"/>
              </a:ext>
            </a:extLst>
          </p:cNvPr>
          <p:cNvSpPr>
            <a:spLocks noGrp="1" noRot="1" noChangeAspect="1" noChangeArrowheads="1" noTextEdit="1"/>
          </p:cNvSpPr>
          <p:nvPr>
            <p:ph type="sldImg"/>
          </p:nvPr>
        </p:nvSpPr>
        <p:spPr>
          <a:xfrm>
            <a:off x="381000" y="685800"/>
            <a:ext cx="6096000" cy="3429000"/>
          </a:xfrm>
          <a:ln/>
        </p:spPr>
      </p:sp>
      <p:sp>
        <p:nvSpPr>
          <p:cNvPr id="71683" name="Notes Placeholder 2">
            <a:extLst>
              <a:ext uri="{FF2B5EF4-FFF2-40B4-BE49-F238E27FC236}">
                <a16:creationId xmlns:a16="http://schemas.microsoft.com/office/drawing/2014/main" id="{F804D9C8-C5E1-40E6-BA53-08C4D8400F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684" name="Slide Number Placeholder 3">
            <a:extLst>
              <a:ext uri="{FF2B5EF4-FFF2-40B4-BE49-F238E27FC236}">
                <a16:creationId xmlns:a16="http://schemas.microsoft.com/office/drawing/2014/main" id="{93BA5099-8BA6-4D52-968C-5EC4DDC726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B26BBD-71F5-4A00-B3B9-DA5AC594AA6E}" type="slidenum">
              <a:rPr lang="en-US" altLang="en-US"/>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45377D53-D3E5-45B5-93F3-2C665660864D}"/>
              </a:ext>
            </a:extLst>
          </p:cNvPr>
          <p:cNvSpPr>
            <a:spLocks noGrp="1" noRot="1" noChangeAspect="1" noChangeArrowheads="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C1D05BD0-B66F-4A93-B2BC-58BA5FF3AD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631A6EC2-744A-4061-B8D8-923384358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BA543-BC8E-41A2-BDA2-C83BCFDEA3C3}" type="slidenum">
              <a:rPr lang="en-US" altLang="en-US"/>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2F36CA9-5E25-424F-B86D-EFE88A769D4F}"/>
              </a:ext>
            </a:extLst>
          </p:cNvPr>
          <p:cNvSpPr>
            <a:spLocks noGrp="1" noRot="1" noChangeAspect="1" noChangeArrowheads="1" noTextEdit="1"/>
          </p:cNvSpPr>
          <p:nvPr>
            <p:ph type="sldImg"/>
          </p:nvPr>
        </p:nvSpPr>
        <p:spPr>
          <a:xfrm>
            <a:off x="381000" y="685800"/>
            <a:ext cx="6096000" cy="3429000"/>
          </a:xfrm>
          <a:ln/>
        </p:spPr>
      </p:sp>
      <p:sp>
        <p:nvSpPr>
          <p:cNvPr id="75779" name="Notes Placeholder 2">
            <a:extLst>
              <a:ext uri="{FF2B5EF4-FFF2-40B4-BE49-F238E27FC236}">
                <a16:creationId xmlns:a16="http://schemas.microsoft.com/office/drawing/2014/main" id="{05AA3DFF-7206-4E7F-AC2B-06E4A47E5C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CE6E7652-32C1-4DA5-AA4B-DEB1988E7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7AADD5-B83A-4175-924F-0D97B4653FC1}" type="slidenum">
              <a:rPr lang="en-US" altLang="en-US"/>
              <a:pPr/>
              <a:t>37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76D0739B-D221-42B1-9AD8-9571C5D3DFFE}"/>
              </a:ext>
            </a:extLst>
          </p:cNvPr>
          <p:cNvSpPr>
            <a:spLocks noGrp="1" noRot="1" noChangeAspect="1" noChangeArrowheads="1" noTextEdit="1"/>
          </p:cNvSpPr>
          <p:nvPr>
            <p:ph type="sldImg"/>
          </p:nvPr>
        </p:nvSpPr>
        <p:spPr>
          <a:xfrm>
            <a:off x="381000" y="685800"/>
            <a:ext cx="6096000" cy="3429000"/>
          </a:xfrm>
          <a:ln/>
        </p:spPr>
      </p:sp>
      <p:sp>
        <p:nvSpPr>
          <p:cNvPr id="77827" name="Notes Placeholder 2">
            <a:extLst>
              <a:ext uri="{FF2B5EF4-FFF2-40B4-BE49-F238E27FC236}">
                <a16:creationId xmlns:a16="http://schemas.microsoft.com/office/drawing/2014/main" id="{11EFFF03-C016-4E7C-AE03-ABC08325B7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111D5078-7A19-4A5A-88FD-CA0E64BB2A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9698BC-9A3B-4A66-AEEF-101E8D37DA12}" type="slidenum">
              <a:rPr lang="en-US" altLang="en-US"/>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3D7F040E-693C-483A-BAA3-256D7B12DDE7}"/>
              </a:ext>
            </a:extLst>
          </p:cNvPr>
          <p:cNvSpPr>
            <a:spLocks noGrp="1" noRot="1" noChangeAspect="1" noChangeArrowheads="1" noTextEdit="1"/>
          </p:cNvSpPr>
          <p:nvPr>
            <p:ph type="sldImg"/>
          </p:nvPr>
        </p:nvSpPr>
        <p:spPr>
          <a:xfrm>
            <a:off x="381000" y="685800"/>
            <a:ext cx="6096000" cy="3429000"/>
          </a:xfrm>
          <a:ln/>
        </p:spPr>
      </p:sp>
      <p:sp>
        <p:nvSpPr>
          <p:cNvPr id="81923" name="Notes Placeholder 2">
            <a:extLst>
              <a:ext uri="{FF2B5EF4-FFF2-40B4-BE49-F238E27FC236}">
                <a16:creationId xmlns:a16="http://schemas.microsoft.com/office/drawing/2014/main" id="{BFC889AD-BFF2-4352-95E6-3716530DD6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11D5F99F-82C1-4E07-BCEF-A345D86821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4F37E1-AE91-4939-AE1E-43B1735D64CB}" type="slidenum">
              <a:rPr lang="en-US" altLang="en-US"/>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AABE07F-596A-46B8-AA05-F698D3518A33}"/>
              </a:ext>
            </a:extLst>
          </p:cNvPr>
          <p:cNvSpPr>
            <a:spLocks noGrp="1" noRot="1" noChangeAspect="1" noChangeArrowheads="1" noTextEdit="1"/>
          </p:cNvSpPr>
          <p:nvPr>
            <p:ph type="sldImg"/>
          </p:nvPr>
        </p:nvSpPr>
        <p:spPr>
          <a:xfrm>
            <a:off x="381000" y="685800"/>
            <a:ext cx="6096000" cy="3429000"/>
          </a:xfrm>
          <a:ln/>
        </p:spPr>
      </p:sp>
      <p:sp>
        <p:nvSpPr>
          <p:cNvPr id="79875" name="Notes Placeholder 2">
            <a:extLst>
              <a:ext uri="{FF2B5EF4-FFF2-40B4-BE49-F238E27FC236}">
                <a16:creationId xmlns:a16="http://schemas.microsoft.com/office/drawing/2014/main" id="{330EF2E8-EC05-4DCF-9D73-E5ECF014CA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82D5D753-76B4-4359-9F39-B589EB41FB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F8F527-5595-4A18-963A-2D8E285DFEA3}" type="slidenum">
              <a:rPr lang="en-US" altLang="en-US"/>
              <a:pPr/>
              <a:t>41</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87F1B3-2E3B-44C7-93D1-4467BCA1F9A9}"/>
              </a:ext>
            </a:extLst>
          </p:cNvPr>
          <p:cNvSpPr>
            <a:spLocks noGrp="1" noRot="1" noChangeAspect="1" noChangeArrowheads="1" noTextEdit="1"/>
          </p:cNvSpPr>
          <p:nvPr>
            <p:ph type="sldImg"/>
          </p:nvPr>
        </p:nvSpPr>
        <p:spPr>
          <a:xfrm>
            <a:off x="381000" y="685800"/>
            <a:ext cx="6096000" cy="3429000"/>
          </a:xfrm>
          <a:ln/>
        </p:spPr>
      </p:sp>
      <p:sp>
        <p:nvSpPr>
          <p:cNvPr id="83971" name="Notes Placeholder 2">
            <a:extLst>
              <a:ext uri="{FF2B5EF4-FFF2-40B4-BE49-F238E27FC236}">
                <a16:creationId xmlns:a16="http://schemas.microsoft.com/office/drawing/2014/main" id="{AD488F01-D386-4EC0-B555-876D4A3F4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B2E71D21-7DBE-49F0-A2A5-8DA0D0BA8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E9DDF4-3FD6-412B-9C62-99F48B97D713}" type="slidenum">
              <a:rPr lang="en-US" altLang="en-US"/>
              <a:pPr/>
              <a:t>42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0EC4C28-1972-435C-980D-CD07AEF602D4}"/>
              </a:ext>
            </a:extLst>
          </p:cNvPr>
          <p:cNvSpPr>
            <a:spLocks noGrp="1" noRot="1" noChangeAspect="1" noChangeArrowheads="1" noTextEdit="1"/>
          </p:cNvSpPr>
          <p:nvPr>
            <p:ph type="sldImg"/>
          </p:nvPr>
        </p:nvSpPr>
        <p:spPr>
          <a:xfrm>
            <a:off x="381000" y="685800"/>
            <a:ext cx="6096000" cy="3429000"/>
          </a:xfrm>
          <a:ln/>
        </p:spPr>
      </p:sp>
      <p:sp>
        <p:nvSpPr>
          <p:cNvPr id="6147" name="Notes Placeholder 2">
            <a:extLst>
              <a:ext uri="{FF2B5EF4-FFF2-40B4-BE49-F238E27FC236}">
                <a16:creationId xmlns:a16="http://schemas.microsoft.com/office/drawing/2014/main" id="{E2E917F6-F6BC-4A7E-8386-8707F59871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8" name="Slide Number Placeholder 3">
            <a:extLst>
              <a:ext uri="{FF2B5EF4-FFF2-40B4-BE49-F238E27FC236}">
                <a16:creationId xmlns:a16="http://schemas.microsoft.com/office/drawing/2014/main" id="{F36E39C7-6346-4248-BF3B-5BE9777ED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B65B75-1E01-4A01-8288-CD24389864FD}" type="slidenum">
              <a:rPr lang="en-US" altLang="en-US"/>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7040B26-8824-4E94-860A-6ECF475F32A8}"/>
              </a:ext>
            </a:extLst>
          </p:cNvPr>
          <p:cNvSpPr>
            <a:spLocks noGrp="1" noRot="1" noChangeAspect="1" noChangeArrowheads="1" noTextEdit="1"/>
          </p:cNvSpPr>
          <p:nvPr>
            <p:ph type="sldImg"/>
          </p:nvPr>
        </p:nvSpPr>
        <p:spPr>
          <a:xfrm>
            <a:off x="381000" y="685800"/>
            <a:ext cx="6096000" cy="3429000"/>
          </a:xfrm>
          <a:ln/>
        </p:spPr>
      </p:sp>
      <p:sp>
        <p:nvSpPr>
          <p:cNvPr id="86019" name="Notes Placeholder 2">
            <a:extLst>
              <a:ext uri="{FF2B5EF4-FFF2-40B4-BE49-F238E27FC236}">
                <a16:creationId xmlns:a16="http://schemas.microsoft.com/office/drawing/2014/main" id="{4B5C567F-4D0A-47F4-A36A-9DB33CF93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23467E4D-DDC7-47DC-BEDD-A37478EB8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B89181-7414-4F3A-B6AB-FC1D60A6E2C1}" type="slidenum">
              <a:rPr lang="en-US" altLang="en-US"/>
              <a:pPr/>
              <a:t>43</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85A488C-EF0F-4191-9912-BD9E7EFD460D}"/>
              </a:ext>
            </a:extLst>
          </p:cNvPr>
          <p:cNvSpPr>
            <a:spLocks noGrp="1" noRot="1" noChangeAspect="1" noChangeArrowheads="1" noTextEdit="1"/>
          </p:cNvSpPr>
          <p:nvPr>
            <p:ph type="sldImg"/>
          </p:nvPr>
        </p:nvSpPr>
        <p:spPr>
          <a:xfrm>
            <a:off x="381000" y="685800"/>
            <a:ext cx="6096000" cy="3429000"/>
          </a:xfrm>
          <a:ln/>
        </p:spPr>
      </p:sp>
      <p:sp>
        <p:nvSpPr>
          <p:cNvPr id="88067" name="Notes Placeholder 2">
            <a:extLst>
              <a:ext uri="{FF2B5EF4-FFF2-40B4-BE49-F238E27FC236}">
                <a16:creationId xmlns:a16="http://schemas.microsoft.com/office/drawing/2014/main" id="{1E9DBA2F-24E0-40F0-8D17-AC21D36E4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A5C02EE8-D32D-4041-90CE-053B480F2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246453-D8AD-4075-B580-3B6726CB7DEA}" type="slidenum">
              <a:rPr lang="en-US" altLang="en-US"/>
              <a:pPr/>
              <a:t>44</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34F1CA81-2DD4-4F37-B0E5-DE9E2480D757}"/>
              </a:ext>
            </a:extLst>
          </p:cNvPr>
          <p:cNvSpPr>
            <a:spLocks noGrp="1" noRot="1" noChangeAspect="1" noChangeArrowheads="1" noTextEdit="1"/>
          </p:cNvSpPr>
          <p:nvPr>
            <p:ph type="sldImg"/>
          </p:nvPr>
        </p:nvSpPr>
        <p:spPr>
          <a:xfrm>
            <a:off x="381000" y="685800"/>
            <a:ext cx="6096000" cy="3429000"/>
          </a:xfrm>
          <a:ln/>
        </p:spPr>
      </p:sp>
      <p:sp>
        <p:nvSpPr>
          <p:cNvPr id="90115" name="Notes Placeholder 2">
            <a:extLst>
              <a:ext uri="{FF2B5EF4-FFF2-40B4-BE49-F238E27FC236}">
                <a16:creationId xmlns:a16="http://schemas.microsoft.com/office/drawing/2014/main" id="{6B34A6BE-EE3A-453A-ACAD-778FB0C171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6" name="Slide Number Placeholder 3">
            <a:extLst>
              <a:ext uri="{FF2B5EF4-FFF2-40B4-BE49-F238E27FC236}">
                <a16:creationId xmlns:a16="http://schemas.microsoft.com/office/drawing/2014/main" id="{2A1B67C0-F009-4109-A6FC-79B5F32E3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A17285-5346-4F3D-87E8-AC3674045042}" type="slidenum">
              <a:rPr lang="en-US" altLang="en-US"/>
              <a:pPr/>
              <a:t>45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828DD6D-B7C7-4291-A935-2F0A19234A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DE4561-F7B3-46C4-8E80-5AD901512688}" type="slidenum">
              <a:rPr lang="en-US" altLang="en-US"/>
              <a:pPr>
                <a:spcBef>
                  <a:spcPct val="0"/>
                </a:spcBef>
              </a:pPr>
              <a:t>6</a:t>
            </a:fld>
            <a:endParaRPr lang="en-US" altLang="en-US"/>
          </a:p>
        </p:txBody>
      </p:sp>
      <p:sp>
        <p:nvSpPr>
          <p:cNvPr id="14339" name="Rectangle 2">
            <a:extLst>
              <a:ext uri="{FF2B5EF4-FFF2-40B4-BE49-F238E27FC236}">
                <a16:creationId xmlns:a16="http://schemas.microsoft.com/office/drawing/2014/main" id="{71E971FD-BBA9-440E-B043-AAA022F2B8A3}"/>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FA3722C6-32F4-42D4-B17C-3881DB48C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D02B6D5-BF0A-46B2-8A6C-534A79CC63F9}"/>
              </a:ext>
            </a:extLst>
          </p:cNvPr>
          <p:cNvSpPr>
            <a:spLocks noGrp="1" noRot="1" noChangeAspect="1" noChangeArrowheads="1" noTextEdit="1"/>
          </p:cNvSpPr>
          <p:nvPr>
            <p:ph type="sldImg"/>
          </p:nvPr>
        </p:nvSpPr>
        <p:spPr>
          <a:xfrm>
            <a:off x="381000" y="685800"/>
            <a:ext cx="6096000" cy="3429000"/>
          </a:xfrm>
          <a:ln/>
        </p:spPr>
      </p:sp>
      <p:sp>
        <p:nvSpPr>
          <p:cNvPr id="16387" name="Notes Placeholder 2">
            <a:extLst>
              <a:ext uri="{FF2B5EF4-FFF2-40B4-BE49-F238E27FC236}">
                <a16:creationId xmlns:a16="http://schemas.microsoft.com/office/drawing/2014/main" id="{53E3B4B6-728D-44BD-9733-EA95AEBEE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672253C2-D6A7-4847-AB3F-71C94DBF53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6D41D8-32F8-4174-BA4D-2EE594941C7B}"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121AA9E-D630-4CD0-B360-E5BF1AEE9014}"/>
              </a:ext>
            </a:extLst>
          </p:cNvPr>
          <p:cNvSpPr>
            <a:spLocks noGrp="1" noRot="1" noChangeAspect="1" noChangeArrowheads="1" noTextEdit="1"/>
          </p:cNvSpPr>
          <p:nvPr>
            <p:ph type="sldImg"/>
          </p:nvPr>
        </p:nvSpPr>
        <p:spPr>
          <a:xfrm>
            <a:off x="381000" y="685800"/>
            <a:ext cx="6096000" cy="3429000"/>
          </a:xfrm>
          <a:ln/>
        </p:spPr>
      </p:sp>
      <p:sp>
        <p:nvSpPr>
          <p:cNvPr id="18435" name="Notes Placeholder 2">
            <a:extLst>
              <a:ext uri="{FF2B5EF4-FFF2-40B4-BE49-F238E27FC236}">
                <a16:creationId xmlns:a16="http://schemas.microsoft.com/office/drawing/2014/main" id="{25E97506-104B-4C98-A16D-2C224D8079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2879713E-2ECD-4BFC-AB10-284CAD0800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723D3-A428-451C-84B7-D7DF9DBB0A0E}"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16C24E2-0C32-4CE5-8B4B-7BBD11B2D396}"/>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0A3571FB-3BCF-4589-91E4-A139960B14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25D77165-A0DE-4FCB-A160-020164C249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FD9ADA-6593-4B78-92EB-44DDB5F5E4E6}"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F15742B-2D0B-4620-9EE2-5F3A6DD862AB}"/>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0D43C90C-F0B1-41DE-A0FC-D0A4646375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7D7214C4-A1E7-4004-8D31-A93C77A336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5D0F00-2B76-4343-8574-8DC8D21BB199}"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FD1F652-FBCF-4310-B3DB-39FB174E1D93}"/>
              </a:ext>
            </a:extLst>
          </p:cNvPr>
          <p:cNvGrpSpPr>
            <a:grpSpLocks/>
          </p:cNvGrpSpPr>
          <p:nvPr/>
        </p:nvGrpSpPr>
        <p:grpSpPr bwMode="auto">
          <a:xfrm>
            <a:off x="0" y="0"/>
            <a:ext cx="11684000" cy="5943600"/>
            <a:chOff x="0" y="0"/>
            <a:chExt cx="5520" cy="3744"/>
          </a:xfrm>
        </p:grpSpPr>
        <p:sp>
          <p:nvSpPr>
            <p:cNvPr id="5" name="Rectangle 3">
              <a:extLst>
                <a:ext uri="{FF2B5EF4-FFF2-40B4-BE49-F238E27FC236}">
                  <a16:creationId xmlns:a16="http://schemas.microsoft.com/office/drawing/2014/main" id="{43B99E1F-589C-485B-9911-A854E48132F0}"/>
                </a:ext>
              </a:extLst>
            </p:cNvPr>
            <p:cNvSpPr>
              <a:spLocks noChangeArrowheads="1"/>
            </p:cNvSpPr>
            <p:nvPr/>
          </p:nvSpPr>
          <p:spPr bwMode="auto">
            <a:xfrm>
              <a:off x="0" y="0"/>
              <a:ext cx="110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6" name="Group 4">
              <a:extLst>
                <a:ext uri="{FF2B5EF4-FFF2-40B4-BE49-F238E27FC236}">
                  <a16:creationId xmlns:a16="http://schemas.microsoft.com/office/drawing/2014/main" id="{D2898D60-1BF0-495B-B7E5-A0FC27E8F3BF}"/>
                </a:ext>
              </a:extLst>
            </p:cNvPr>
            <p:cNvGrpSpPr>
              <a:grpSpLocks/>
            </p:cNvGrpSpPr>
            <p:nvPr userDrawn="1"/>
          </p:nvGrpSpPr>
          <p:grpSpPr bwMode="auto">
            <a:xfrm>
              <a:off x="0" y="2208"/>
              <a:ext cx="5520" cy="1536"/>
              <a:chOff x="0" y="2208"/>
              <a:chExt cx="5520" cy="1536"/>
            </a:xfrm>
          </p:grpSpPr>
          <p:sp>
            <p:nvSpPr>
              <p:cNvPr id="10" name="Rectangle 5">
                <a:extLst>
                  <a:ext uri="{FF2B5EF4-FFF2-40B4-BE49-F238E27FC236}">
                    <a16:creationId xmlns:a16="http://schemas.microsoft.com/office/drawing/2014/main" id="{5D72E8AC-1182-4C96-867C-18D5614BEC88}"/>
                  </a:ext>
                </a:extLst>
              </p:cNvPr>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1" name="Rectangle 6">
                <a:extLst>
                  <a:ext uri="{FF2B5EF4-FFF2-40B4-BE49-F238E27FC236}">
                    <a16:creationId xmlns:a16="http://schemas.microsoft.com/office/drawing/2014/main" id="{2FADF4B7-F605-4C13-81B1-1537E57DFFF6}"/>
                  </a:ext>
                </a:extLst>
              </p:cNvPr>
              <p:cNvSpPr>
                <a:spLocks noChangeArrowheads="1"/>
              </p:cNvSpPr>
              <p:nvPr/>
            </p:nvSpPr>
            <p:spPr bwMode="white">
              <a:xfrm>
                <a:off x="654" y="2352"/>
                <a:ext cx="4818" cy="1347"/>
              </a:xfrm>
              <a:prstGeom prst="rect">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2" name="Line 7">
                <a:extLst>
                  <a:ext uri="{FF2B5EF4-FFF2-40B4-BE49-F238E27FC236}">
                    <a16:creationId xmlns:a16="http://schemas.microsoft.com/office/drawing/2014/main" id="{63D05132-B282-4F7C-9412-6EECF32F8859}"/>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8">
              <a:extLst>
                <a:ext uri="{FF2B5EF4-FFF2-40B4-BE49-F238E27FC236}">
                  <a16:creationId xmlns:a16="http://schemas.microsoft.com/office/drawing/2014/main" id="{6AFF9662-C14C-4D88-AB04-42C128D3D799}"/>
                </a:ext>
              </a:extLst>
            </p:cNvPr>
            <p:cNvGrpSpPr>
              <a:grpSpLocks/>
            </p:cNvGrpSpPr>
            <p:nvPr userDrawn="1"/>
          </p:nvGrpSpPr>
          <p:grpSpPr bwMode="auto">
            <a:xfrm>
              <a:off x="400" y="336"/>
              <a:ext cx="5088" cy="192"/>
              <a:chOff x="400" y="336"/>
              <a:chExt cx="5088" cy="192"/>
            </a:xfrm>
          </p:grpSpPr>
          <p:sp>
            <p:nvSpPr>
              <p:cNvPr id="8" name="Rectangle 9">
                <a:extLst>
                  <a:ext uri="{FF2B5EF4-FFF2-40B4-BE49-F238E27FC236}">
                    <a16:creationId xmlns:a16="http://schemas.microsoft.com/office/drawing/2014/main" id="{442764A5-D2F2-43D1-A3B0-F4F0BC1237A3}"/>
                  </a:ext>
                </a:extLst>
              </p:cNvPr>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Line 10">
                <a:extLst>
                  <a:ext uri="{FF2B5EF4-FFF2-40B4-BE49-F238E27FC236}">
                    <a16:creationId xmlns:a16="http://schemas.microsoft.com/office/drawing/2014/main" id="{D9001147-BA71-43A1-A39E-415BACF0C4F7}"/>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44395" name="Rectangle 11"/>
          <p:cNvSpPr>
            <a:spLocks noGrp="1" noChangeArrowheads="1"/>
          </p:cNvSpPr>
          <p:nvPr>
            <p:ph type="ctrTitle"/>
          </p:nvPr>
        </p:nvSpPr>
        <p:spPr>
          <a:xfrm>
            <a:off x="2743200" y="1143000"/>
            <a:ext cx="8839200" cy="2209800"/>
          </a:xfrm>
        </p:spPr>
        <p:txBody>
          <a:bodyPr/>
          <a:lstStyle>
            <a:lvl1pPr>
              <a:defRPr sz="4800"/>
            </a:lvl1pPr>
          </a:lstStyle>
          <a:p>
            <a:r>
              <a:rPr lang="en-US"/>
              <a:t>Click to edit Master title style</a:t>
            </a:r>
          </a:p>
        </p:txBody>
      </p:sp>
      <p:sp>
        <p:nvSpPr>
          <p:cNvPr id="144396"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FEFAAB03-A0DC-4EFD-8AAA-788CE8CADF32}"/>
              </a:ext>
            </a:extLst>
          </p:cNvPr>
          <p:cNvSpPr>
            <a:spLocks noGrp="1" noChangeArrowheads="1"/>
          </p:cNvSpPr>
          <p:nvPr>
            <p:ph type="dt" sz="half" idx="10"/>
          </p:nvPr>
        </p:nvSpPr>
        <p:spPr>
          <a:xfrm>
            <a:off x="1217084" y="6251575"/>
            <a:ext cx="2540000" cy="45720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419B3879-3D34-4C45-91A3-DF625D5DA196}"/>
              </a:ext>
            </a:extLst>
          </p:cNvPr>
          <p:cNvSpPr>
            <a:spLocks noGrp="1" noChangeArrowheads="1"/>
          </p:cNvSpPr>
          <p:nvPr>
            <p:ph type="ftr" sz="quarter" idx="11"/>
          </p:nvPr>
        </p:nvSpPr>
        <p:spPr>
          <a:xfrm>
            <a:off x="4472517" y="6248400"/>
            <a:ext cx="38608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5C90E4C0-378C-460C-B4D7-EE079F4C371E}"/>
              </a:ext>
            </a:extLst>
          </p:cNvPr>
          <p:cNvSpPr>
            <a:spLocks noGrp="1" noChangeArrowheads="1"/>
          </p:cNvSpPr>
          <p:nvPr>
            <p:ph type="sldNum" sz="quarter" idx="12"/>
          </p:nvPr>
        </p:nvSpPr>
        <p:spPr/>
        <p:txBody>
          <a:bodyPr/>
          <a:lstStyle>
            <a:lvl1pPr>
              <a:defRPr/>
            </a:lvl1pPr>
          </a:lstStyle>
          <a:p>
            <a:fld id="{1CBA7010-B34F-4D1C-91F8-0EEBAFCE3715}" type="slidenum">
              <a:rPr lang="en-US" altLang="en-US"/>
              <a:pPr/>
              <a:t>‹#›</a:t>
            </a:fld>
            <a:endParaRPr lang="en-US" altLang="en-US"/>
          </a:p>
        </p:txBody>
      </p:sp>
    </p:spTree>
    <p:extLst>
      <p:ext uri="{BB962C8B-B14F-4D97-AF65-F5344CB8AC3E}">
        <p14:creationId xmlns:p14="http://schemas.microsoft.com/office/powerpoint/2010/main" val="273913690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332BEED0-A12E-4DEB-9950-2524470221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DC66DE1C-6D27-4FB5-8900-60C7F05E89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B68E1293-84DB-4D93-95C9-3DFD2F1387A2}"/>
              </a:ext>
            </a:extLst>
          </p:cNvPr>
          <p:cNvSpPr>
            <a:spLocks noGrp="1" noChangeArrowheads="1"/>
          </p:cNvSpPr>
          <p:nvPr>
            <p:ph type="sldNum" sz="quarter" idx="12"/>
          </p:nvPr>
        </p:nvSpPr>
        <p:spPr>
          <a:ln/>
        </p:spPr>
        <p:txBody>
          <a:bodyPr/>
          <a:lstStyle>
            <a:lvl1pPr>
              <a:defRPr/>
            </a:lvl1pPr>
          </a:lstStyle>
          <a:p>
            <a:fld id="{61944253-E54D-4100-95FA-55BA8F76C5A3}" type="slidenum">
              <a:rPr lang="en-US" altLang="en-US"/>
              <a:pPr/>
              <a:t>‹#›</a:t>
            </a:fld>
            <a:endParaRPr lang="en-US" altLang="en-US"/>
          </a:p>
        </p:txBody>
      </p:sp>
    </p:spTree>
    <p:extLst>
      <p:ext uri="{BB962C8B-B14F-4D97-AF65-F5344CB8AC3E}">
        <p14:creationId xmlns:p14="http://schemas.microsoft.com/office/powerpoint/2010/main" val="306406338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58D1A52D-4618-42E7-9E78-66E94B5DB6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B42C19F-0A6E-4F1F-AD5F-6BD78B7FD2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55F7106-8B47-4FB2-9075-B293A41D0980}"/>
              </a:ext>
            </a:extLst>
          </p:cNvPr>
          <p:cNvSpPr>
            <a:spLocks noGrp="1" noChangeArrowheads="1"/>
          </p:cNvSpPr>
          <p:nvPr>
            <p:ph type="sldNum" sz="quarter" idx="12"/>
          </p:nvPr>
        </p:nvSpPr>
        <p:spPr>
          <a:ln/>
        </p:spPr>
        <p:txBody>
          <a:bodyPr/>
          <a:lstStyle>
            <a:lvl1pPr>
              <a:defRPr/>
            </a:lvl1pPr>
          </a:lstStyle>
          <a:p>
            <a:fld id="{6C126017-AEAA-4614-AD9D-0E41CC2E4BBC}" type="slidenum">
              <a:rPr lang="en-US" altLang="en-US"/>
              <a:pPr/>
              <a:t>‹#›</a:t>
            </a:fld>
            <a:endParaRPr lang="en-US" altLang="en-US"/>
          </a:p>
        </p:txBody>
      </p:sp>
    </p:spTree>
    <p:extLst>
      <p:ext uri="{BB962C8B-B14F-4D97-AF65-F5344CB8AC3E}">
        <p14:creationId xmlns:p14="http://schemas.microsoft.com/office/powerpoint/2010/main" val="282591188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4CF0ABD-0349-4668-AF70-12E22B99C3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3D9DED4-ADC4-46BF-8474-D925C45DC0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BE4198D5-8037-408B-A6F7-58F62DA4C72A}"/>
              </a:ext>
            </a:extLst>
          </p:cNvPr>
          <p:cNvSpPr>
            <a:spLocks noGrp="1" noChangeArrowheads="1"/>
          </p:cNvSpPr>
          <p:nvPr>
            <p:ph type="sldNum" sz="quarter" idx="12"/>
          </p:nvPr>
        </p:nvSpPr>
        <p:spPr>
          <a:ln/>
        </p:spPr>
        <p:txBody>
          <a:bodyPr/>
          <a:lstStyle>
            <a:lvl1pPr>
              <a:defRPr/>
            </a:lvl1pPr>
          </a:lstStyle>
          <a:p>
            <a:fld id="{F71F208F-B712-4611-B4FC-8A8CA61E72F9}" type="slidenum">
              <a:rPr lang="en-US" altLang="en-US"/>
              <a:pPr/>
              <a:t>‹#›</a:t>
            </a:fld>
            <a:endParaRPr lang="en-US" altLang="en-US"/>
          </a:p>
        </p:txBody>
      </p:sp>
    </p:spTree>
    <p:extLst>
      <p:ext uri="{BB962C8B-B14F-4D97-AF65-F5344CB8AC3E}">
        <p14:creationId xmlns:p14="http://schemas.microsoft.com/office/powerpoint/2010/main" val="310975229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219200" y="1600201"/>
            <a:ext cx="5080000" cy="4530725"/>
          </a:xfrm>
        </p:spPr>
        <p:txBody>
          <a:bodyPr/>
          <a:lstStyle/>
          <a:p>
            <a:pPr lvl="0"/>
            <a:endParaRPr lang="en-US" noProof="0"/>
          </a:p>
        </p:txBody>
      </p:sp>
      <p:sp>
        <p:nvSpPr>
          <p:cNvPr id="4" name="Text Placeholder 3"/>
          <p:cNvSpPr>
            <a:spLocks noGrp="1"/>
          </p:cNvSpPr>
          <p:nvPr>
            <p:ph type="body"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15E5F74F-7348-43B0-A2B9-D6E50C3EF8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63EB29A-5A50-4830-9245-AD7ED4E4C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A25622A5-6C05-4C42-8001-EC423B242A70}"/>
              </a:ext>
            </a:extLst>
          </p:cNvPr>
          <p:cNvSpPr>
            <a:spLocks noGrp="1" noChangeArrowheads="1"/>
          </p:cNvSpPr>
          <p:nvPr>
            <p:ph type="sldNum" sz="quarter" idx="12"/>
          </p:nvPr>
        </p:nvSpPr>
        <p:spPr>
          <a:ln/>
        </p:spPr>
        <p:txBody>
          <a:bodyPr/>
          <a:lstStyle>
            <a:lvl1pPr>
              <a:defRPr/>
            </a:lvl1pPr>
          </a:lstStyle>
          <a:p>
            <a:fld id="{E8AF1CC3-69D7-4ABD-9D3B-215435CC6BD1}" type="slidenum">
              <a:rPr lang="en-US" altLang="en-US"/>
              <a:pPr/>
              <a:t>‹#›</a:t>
            </a:fld>
            <a:endParaRPr lang="en-US" altLang="en-US"/>
          </a:p>
        </p:txBody>
      </p:sp>
    </p:spTree>
    <p:extLst>
      <p:ext uri="{BB962C8B-B14F-4D97-AF65-F5344CB8AC3E}">
        <p14:creationId xmlns:p14="http://schemas.microsoft.com/office/powerpoint/2010/main" val="20877941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4D1271D0-DABA-4AE4-AA84-F1DBA064370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559D52F7-7E06-44F4-893D-E25DADFA1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4BD51F3A-1FA6-4FAF-A14A-374F7B5E673F}"/>
              </a:ext>
            </a:extLst>
          </p:cNvPr>
          <p:cNvSpPr>
            <a:spLocks noGrp="1" noChangeArrowheads="1"/>
          </p:cNvSpPr>
          <p:nvPr>
            <p:ph type="sldNum" sz="quarter" idx="12"/>
          </p:nvPr>
        </p:nvSpPr>
        <p:spPr>
          <a:ln/>
        </p:spPr>
        <p:txBody>
          <a:bodyPr/>
          <a:lstStyle>
            <a:lvl1pPr>
              <a:defRPr/>
            </a:lvl1pPr>
          </a:lstStyle>
          <a:p>
            <a:fld id="{87229894-C987-4DF0-99B2-520CA992211A}" type="slidenum">
              <a:rPr lang="en-US" altLang="en-US"/>
              <a:pPr/>
              <a:t>‹#›</a:t>
            </a:fld>
            <a:endParaRPr lang="en-US" altLang="en-US"/>
          </a:p>
        </p:txBody>
      </p:sp>
    </p:spTree>
    <p:extLst>
      <p:ext uri="{BB962C8B-B14F-4D97-AF65-F5344CB8AC3E}">
        <p14:creationId xmlns:p14="http://schemas.microsoft.com/office/powerpoint/2010/main" val="201498552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82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736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6254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smtClean="0"/>
              <a:t>3/16/2021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9816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smtClean="0"/>
              <a:t>3/16/2021</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866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5203B63-8962-4D42-BF2B-2D0DD0AAEE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6B9EE4A-01B7-4A8F-93C9-D191DCE3C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11F3E01-9DA5-492B-9A81-BAF0C3831365}"/>
              </a:ext>
            </a:extLst>
          </p:cNvPr>
          <p:cNvSpPr>
            <a:spLocks noGrp="1" noChangeArrowheads="1"/>
          </p:cNvSpPr>
          <p:nvPr>
            <p:ph type="sldNum" sz="quarter" idx="12"/>
          </p:nvPr>
        </p:nvSpPr>
        <p:spPr>
          <a:ln/>
        </p:spPr>
        <p:txBody>
          <a:bodyPr/>
          <a:lstStyle>
            <a:lvl1pPr>
              <a:defRPr/>
            </a:lvl1pPr>
          </a:lstStyle>
          <a:p>
            <a:fld id="{F83E815B-6F06-43C0-A009-B097A8FA2219}" type="slidenum">
              <a:rPr lang="en-US" altLang="en-US"/>
              <a:pPr/>
              <a:t>‹#›</a:t>
            </a:fld>
            <a:endParaRPr lang="en-US" altLang="en-US"/>
          </a:p>
        </p:txBody>
      </p:sp>
    </p:spTree>
    <p:extLst>
      <p:ext uri="{BB962C8B-B14F-4D97-AF65-F5344CB8AC3E}">
        <p14:creationId xmlns:p14="http://schemas.microsoft.com/office/powerpoint/2010/main" val="138254151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3"/>
          <p:cNvSpPr>
            <a:spLocks noGrp="1"/>
          </p:cNvSpPr>
          <p:nvPr>
            <p:ph type="ftr" sz="quarter" idx="11"/>
          </p:nvPr>
        </p:nvSpPr>
        <p:spPr/>
        <p:txBody>
          <a:bodyPr/>
          <a:lstStyle/>
          <a:p>
            <a:r>
              <a:rPr lang="en-US" dirty="0"/>
              <a:t>Add a footer</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964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2"/>
          <p:cNvSpPr>
            <a:spLocks noGrp="1"/>
          </p:cNvSpPr>
          <p:nvPr>
            <p:ph type="ftr" sz="quarter" idx="11"/>
          </p:nvPr>
        </p:nvSpPr>
        <p:spPr/>
        <p:txBody>
          <a:bodyPr/>
          <a:lstStyle/>
          <a:p>
            <a:r>
              <a:rPr lang="en-US" dirty="0"/>
              <a:t>Add a footer</a:t>
            </a:r>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648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5"/>
          <p:cNvSpPr>
            <a:spLocks noGrp="1"/>
          </p:cNvSpPr>
          <p:nvPr>
            <p:ph type="ftr" sz="quarter" idx="11"/>
          </p:nvPr>
        </p:nvSpPr>
        <p:spPr/>
        <p:txBody>
          <a:bodyPr/>
          <a:lstStyle/>
          <a:p>
            <a:r>
              <a:rPr lang="en-US" dirty="0"/>
              <a:t>Add a footer</a:t>
            </a:r>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5406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454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descr="An empty placeholder to add an image. Click on the placeholder and select the image that you wish to add"/>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196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834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a:defRPr lang="en-US" sz="1400" cap="small" dirty="0" smtClean="0">
                <a:solidFill>
                  <a:schemeClr val="bg2">
                    <a:lumMod val="40000"/>
                    <a:lumOff val="60000"/>
                  </a:schemeClr>
                </a:solidFill>
                <a:latin typeface="+mj-lt"/>
                <a:ea typeface="+mj-ea"/>
                <a:cs typeface="+mj-cs"/>
              </a:defRPr>
            </a:lvl1pPr>
          </a:lstStyle>
          <a:p>
            <a:pPr marL="0" lvl="0" indent="0">
              <a:buNone/>
            </a:pPr>
            <a:r>
              <a:rPr lang="en-US"/>
              <a:t>Click to edit Master text styles</a:t>
            </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48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4703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2766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4033" y="3316513"/>
            <a:ext cx="801912" cy="1969770"/>
          </a:xfrm>
          <a:prstGeom prst="rect">
            <a:avLst/>
          </a:prstGeom>
          <a:noFill/>
        </p:spPr>
        <p:txBody>
          <a:bodyPr wrap="square" rtlCol="0">
            <a:spAutoFit/>
          </a:bodyPr>
          <a:lstStyle>
            <a:defPPr>
              <a:defRPr lang="en-US"/>
            </a:defPPr>
            <a:lvl1pPr lvl="0"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29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03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27FAD026-5CE5-4242-A643-DA71B653A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085C3B64-6AC3-4225-AEEF-5403CD7334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4E5C257D-C497-49D9-B07A-F33DD52533F6}"/>
              </a:ext>
            </a:extLst>
          </p:cNvPr>
          <p:cNvSpPr>
            <a:spLocks noGrp="1" noChangeArrowheads="1"/>
          </p:cNvSpPr>
          <p:nvPr>
            <p:ph type="sldNum" sz="quarter" idx="12"/>
          </p:nvPr>
        </p:nvSpPr>
        <p:spPr>
          <a:ln/>
        </p:spPr>
        <p:txBody>
          <a:bodyPr/>
          <a:lstStyle>
            <a:lvl1pPr>
              <a:defRPr/>
            </a:lvl1pPr>
          </a:lstStyle>
          <a:p>
            <a:fld id="{19592F30-A4F5-4C21-8322-53578ED7E137}" type="slidenum">
              <a:rPr lang="en-US" altLang="en-US"/>
              <a:pPr/>
              <a:t>‹#›</a:t>
            </a:fld>
            <a:endParaRPr lang="en-US" altLang="en-US"/>
          </a:p>
        </p:txBody>
      </p:sp>
    </p:spTree>
    <p:extLst>
      <p:ext uri="{BB962C8B-B14F-4D97-AF65-F5344CB8AC3E}">
        <p14:creationId xmlns:p14="http://schemas.microsoft.com/office/powerpoint/2010/main" val="26815497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2648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descr="An empty placeholder to add an image. Click on the placeholder and select the image that you wish to add"/>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descr="An empty placeholder to add an image. Click on the placeholder and select the image that you wish to add"/>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descr="An empty placeholder to add an image. Click on the placeholder and select the image that you wish to add"/>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100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127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430213"/>
            <a:ext cx="7423149" cy="5826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3/16/2021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58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8664CC7F-7BEF-4BB9-BE1D-33BC4FB3FC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A2C969F-8D84-467B-AAC1-9F7E399542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70F5199B-2346-4BC2-A816-BACA25DC6515}"/>
              </a:ext>
            </a:extLst>
          </p:cNvPr>
          <p:cNvSpPr>
            <a:spLocks noGrp="1" noChangeArrowheads="1"/>
          </p:cNvSpPr>
          <p:nvPr>
            <p:ph type="sldNum" sz="quarter" idx="12"/>
          </p:nvPr>
        </p:nvSpPr>
        <p:spPr>
          <a:ln/>
        </p:spPr>
        <p:txBody>
          <a:bodyPr/>
          <a:lstStyle>
            <a:lvl1pPr>
              <a:defRPr/>
            </a:lvl1pPr>
          </a:lstStyle>
          <a:p>
            <a:fld id="{FF4BE9F5-51EB-4F02-A509-476E57FE9D43}" type="slidenum">
              <a:rPr lang="en-US" altLang="en-US"/>
              <a:pPr/>
              <a:t>‹#›</a:t>
            </a:fld>
            <a:endParaRPr lang="en-US" altLang="en-US"/>
          </a:p>
        </p:txBody>
      </p:sp>
    </p:spTree>
    <p:extLst>
      <p:ext uri="{BB962C8B-B14F-4D97-AF65-F5344CB8AC3E}">
        <p14:creationId xmlns:p14="http://schemas.microsoft.com/office/powerpoint/2010/main" val="273704262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7B790089-DAE0-49EE-B279-25B1E6DE58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EE1493D0-1A1B-4DA7-A04E-0A0824F2A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30D6E35E-9A5F-4E09-8002-8FB686991D0B}"/>
              </a:ext>
            </a:extLst>
          </p:cNvPr>
          <p:cNvSpPr>
            <a:spLocks noGrp="1" noChangeArrowheads="1"/>
          </p:cNvSpPr>
          <p:nvPr>
            <p:ph type="sldNum" sz="quarter" idx="12"/>
          </p:nvPr>
        </p:nvSpPr>
        <p:spPr>
          <a:ln/>
        </p:spPr>
        <p:txBody>
          <a:bodyPr/>
          <a:lstStyle>
            <a:lvl1pPr>
              <a:defRPr/>
            </a:lvl1pPr>
          </a:lstStyle>
          <a:p>
            <a:fld id="{DB4D385B-ABF0-4E06-B5B1-0844A305F5C1}" type="slidenum">
              <a:rPr lang="en-US" altLang="en-US"/>
              <a:pPr/>
              <a:t>‹#›</a:t>
            </a:fld>
            <a:endParaRPr lang="en-US" altLang="en-US"/>
          </a:p>
        </p:txBody>
      </p:sp>
    </p:spTree>
    <p:extLst>
      <p:ext uri="{BB962C8B-B14F-4D97-AF65-F5344CB8AC3E}">
        <p14:creationId xmlns:p14="http://schemas.microsoft.com/office/powerpoint/2010/main" val="59639020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4ECEA7CF-A21B-4D62-B6C1-14F4E729F2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2D0E9BA9-DAA7-46D1-A107-5D8A5F7BCF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0B1EA189-EE1E-42B7-8FC8-1A5D61FF4E8A}"/>
              </a:ext>
            </a:extLst>
          </p:cNvPr>
          <p:cNvSpPr>
            <a:spLocks noGrp="1" noChangeArrowheads="1"/>
          </p:cNvSpPr>
          <p:nvPr>
            <p:ph type="sldNum" sz="quarter" idx="12"/>
          </p:nvPr>
        </p:nvSpPr>
        <p:spPr>
          <a:ln/>
        </p:spPr>
        <p:txBody>
          <a:bodyPr/>
          <a:lstStyle>
            <a:lvl1pPr>
              <a:defRPr/>
            </a:lvl1pPr>
          </a:lstStyle>
          <a:p>
            <a:fld id="{AEA5D6B7-C91F-4B18-A699-FADE620D64F9}" type="slidenum">
              <a:rPr lang="en-US" altLang="en-US"/>
              <a:pPr/>
              <a:t>‹#›</a:t>
            </a:fld>
            <a:endParaRPr lang="en-US" altLang="en-US"/>
          </a:p>
        </p:txBody>
      </p:sp>
    </p:spTree>
    <p:extLst>
      <p:ext uri="{BB962C8B-B14F-4D97-AF65-F5344CB8AC3E}">
        <p14:creationId xmlns:p14="http://schemas.microsoft.com/office/powerpoint/2010/main" val="409479753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07EED34-45F1-42A9-8B6D-BDA3A0943A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5FD1419-A1A5-4EC6-888F-B90E3B551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E0E1155-5D6C-4B5C-A60D-777364C92BE2}"/>
              </a:ext>
            </a:extLst>
          </p:cNvPr>
          <p:cNvSpPr>
            <a:spLocks noGrp="1" noChangeArrowheads="1"/>
          </p:cNvSpPr>
          <p:nvPr>
            <p:ph type="sldNum" sz="quarter" idx="12"/>
          </p:nvPr>
        </p:nvSpPr>
        <p:spPr>
          <a:ln/>
        </p:spPr>
        <p:txBody>
          <a:bodyPr/>
          <a:lstStyle>
            <a:lvl1pPr>
              <a:defRPr/>
            </a:lvl1pPr>
          </a:lstStyle>
          <a:p>
            <a:fld id="{D7A4C4FF-8948-49D6-BBA7-2FC706C8C1E8}" type="slidenum">
              <a:rPr lang="en-US" altLang="en-US"/>
              <a:pPr/>
              <a:t>‹#›</a:t>
            </a:fld>
            <a:endParaRPr lang="en-US" altLang="en-US"/>
          </a:p>
        </p:txBody>
      </p:sp>
    </p:spTree>
    <p:extLst>
      <p:ext uri="{BB962C8B-B14F-4D97-AF65-F5344CB8AC3E}">
        <p14:creationId xmlns:p14="http://schemas.microsoft.com/office/powerpoint/2010/main" val="380223689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55353245-6A94-4D38-8347-BC880D09E1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33E58C5-9F55-454E-8C0B-B3058FD1B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BB220864-7765-4A2B-9EB3-A5C4A36BBE06}"/>
              </a:ext>
            </a:extLst>
          </p:cNvPr>
          <p:cNvSpPr>
            <a:spLocks noGrp="1" noChangeArrowheads="1"/>
          </p:cNvSpPr>
          <p:nvPr>
            <p:ph type="sldNum" sz="quarter" idx="12"/>
          </p:nvPr>
        </p:nvSpPr>
        <p:spPr>
          <a:ln/>
        </p:spPr>
        <p:txBody>
          <a:bodyPr/>
          <a:lstStyle>
            <a:lvl1pPr>
              <a:defRPr/>
            </a:lvl1pPr>
          </a:lstStyle>
          <a:p>
            <a:fld id="{2CAAF755-90DA-4473-AFE3-B77B3E6EB32D}" type="slidenum">
              <a:rPr lang="en-US" altLang="en-US"/>
              <a:pPr/>
              <a:t>‹#›</a:t>
            </a:fld>
            <a:endParaRPr lang="en-US" altLang="en-US"/>
          </a:p>
        </p:txBody>
      </p:sp>
    </p:spTree>
    <p:extLst>
      <p:ext uri="{BB962C8B-B14F-4D97-AF65-F5344CB8AC3E}">
        <p14:creationId xmlns:p14="http://schemas.microsoft.com/office/powerpoint/2010/main" val="37866246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E6F39EA3-3E6F-4ABB-A995-80189A1464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F554E70-732A-49B3-B97E-F9664799A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3E0D5060-107E-482B-9596-E69D4A84CE6E}"/>
              </a:ext>
            </a:extLst>
          </p:cNvPr>
          <p:cNvSpPr>
            <a:spLocks noGrp="1" noChangeArrowheads="1"/>
          </p:cNvSpPr>
          <p:nvPr>
            <p:ph type="sldNum" sz="quarter" idx="12"/>
          </p:nvPr>
        </p:nvSpPr>
        <p:spPr>
          <a:ln/>
        </p:spPr>
        <p:txBody>
          <a:bodyPr/>
          <a:lstStyle>
            <a:lvl1pPr>
              <a:defRPr/>
            </a:lvl1pPr>
          </a:lstStyle>
          <a:p>
            <a:fld id="{9440A60F-DEA0-493B-8FE9-6DD14353CD33}" type="slidenum">
              <a:rPr lang="en-US" altLang="en-US"/>
              <a:pPr/>
              <a:t>‹#›</a:t>
            </a:fld>
            <a:endParaRPr lang="en-US" altLang="en-US"/>
          </a:p>
        </p:txBody>
      </p:sp>
    </p:spTree>
    <p:extLst>
      <p:ext uri="{BB962C8B-B14F-4D97-AF65-F5344CB8AC3E}">
        <p14:creationId xmlns:p14="http://schemas.microsoft.com/office/powerpoint/2010/main" val="331256270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2.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5.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C513468-EB62-44B5-AA95-65BD5A629434}"/>
              </a:ext>
            </a:extLst>
          </p:cNvPr>
          <p:cNvGrpSpPr>
            <a:grpSpLocks/>
          </p:cNvGrpSpPr>
          <p:nvPr/>
        </p:nvGrpSpPr>
        <p:grpSpPr bwMode="auto">
          <a:xfrm>
            <a:off x="0" y="0"/>
            <a:ext cx="11582400" cy="4876800"/>
            <a:chOff x="0" y="0"/>
            <a:chExt cx="5472" cy="3072"/>
          </a:xfrm>
        </p:grpSpPr>
        <p:sp>
          <p:nvSpPr>
            <p:cNvPr id="1033" name="Rectangle 3">
              <a:extLst>
                <a:ext uri="{FF2B5EF4-FFF2-40B4-BE49-F238E27FC236}">
                  <a16:creationId xmlns:a16="http://schemas.microsoft.com/office/drawing/2014/main" id="{D7555DF4-AC4C-4C77-993E-3D06E62B6847}"/>
                </a:ext>
              </a:extLst>
            </p:cNvPr>
            <p:cNvSpPr>
              <a:spLocks noChangeArrowheads="1"/>
            </p:cNvSpPr>
            <p:nvPr/>
          </p:nvSpPr>
          <p:spPr bwMode="auto">
            <a:xfrm>
              <a:off x="0" y="0"/>
              <a:ext cx="38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1034" name="Group 4">
              <a:extLst>
                <a:ext uri="{FF2B5EF4-FFF2-40B4-BE49-F238E27FC236}">
                  <a16:creationId xmlns:a16="http://schemas.microsoft.com/office/drawing/2014/main" id="{8E52FE1C-ADBF-4766-A598-6DF994923A4C}"/>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B79650C5-E990-4195-A674-C0EF2E1F719B}"/>
                  </a:ext>
                </a:extLst>
              </p:cNvPr>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6" name="Line 6">
                <a:extLst>
                  <a:ext uri="{FF2B5EF4-FFF2-40B4-BE49-F238E27FC236}">
                    <a16:creationId xmlns:a16="http://schemas.microsoft.com/office/drawing/2014/main" id="{B8E26E24-72A0-4C6C-9F12-06D6C0D1F4F7}"/>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027" name="Rectangle 7">
            <a:extLst>
              <a:ext uri="{FF2B5EF4-FFF2-40B4-BE49-F238E27FC236}">
                <a16:creationId xmlns:a16="http://schemas.microsoft.com/office/drawing/2014/main" id="{8BE0F8EA-E241-4589-A35E-9EA4E38E7000}"/>
              </a:ext>
            </a:extLst>
          </p:cNvPr>
          <p:cNvSpPr>
            <a:spLocks noGrp="1" noChangeArrowheads="1"/>
          </p:cNvSpPr>
          <p:nvPr>
            <p:ph type="title"/>
          </p:nvPr>
        </p:nvSpPr>
        <p:spPr bwMode="auto">
          <a:xfrm>
            <a:off x="1219200" y="277813"/>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0107EB40-47D4-4A7D-A72F-8BE5FE8A4BFA}"/>
              </a:ext>
            </a:extLst>
          </p:cNvPr>
          <p:cNvSpPr>
            <a:spLocks noGrp="1" noChangeArrowheads="1"/>
          </p:cNvSpPr>
          <p:nvPr>
            <p:ph type="body" idx="1"/>
          </p:nvPr>
        </p:nvSpPr>
        <p:spPr bwMode="auto">
          <a:xfrm>
            <a:off x="1219200" y="1600201"/>
            <a:ext cx="1036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9" name="Rectangle 9">
            <a:extLst>
              <a:ext uri="{FF2B5EF4-FFF2-40B4-BE49-F238E27FC236}">
                <a16:creationId xmlns:a16="http://schemas.microsoft.com/office/drawing/2014/main" id="{2E146758-1192-4D3A-9301-E8AC56B7C44B}"/>
              </a:ext>
            </a:extLst>
          </p:cNvPr>
          <p:cNvSpPr>
            <a:spLocks noGrp="1" noChangeArrowheads="1"/>
          </p:cNvSpPr>
          <p:nvPr>
            <p:ph type="dt" sz="half" idx="2"/>
          </p:nvPr>
        </p:nvSpPr>
        <p:spPr bwMode="auto">
          <a:xfrm>
            <a:off x="1219200" y="6251575"/>
            <a:ext cx="2641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43370" name="Rectangle 10">
            <a:extLst>
              <a:ext uri="{FF2B5EF4-FFF2-40B4-BE49-F238E27FC236}">
                <a16:creationId xmlns:a16="http://schemas.microsoft.com/office/drawing/2014/main" id="{63557ACF-7EFF-4682-AEEF-49684AC7DEAC}"/>
              </a:ext>
            </a:extLst>
          </p:cNvPr>
          <p:cNvSpPr>
            <a:spLocks noGrp="1" noChangeArrowheads="1"/>
          </p:cNvSpPr>
          <p:nvPr>
            <p:ph type="ftr" sz="quarter" idx="3"/>
          </p:nvPr>
        </p:nvSpPr>
        <p:spPr bwMode="auto">
          <a:xfrm>
            <a:off x="4470400" y="6248400"/>
            <a:ext cx="396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43371" name="Rectangle 11">
            <a:extLst>
              <a:ext uri="{FF2B5EF4-FFF2-40B4-BE49-F238E27FC236}">
                <a16:creationId xmlns:a16="http://schemas.microsoft.com/office/drawing/2014/main" id="{1BD538D6-340B-4634-A374-7682031151F7}"/>
              </a:ext>
            </a:extLst>
          </p:cNvPr>
          <p:cNvSpPr>
            <a:spLocks noGrp="1" noChangeArrowheads="1"/>
          </p:cNvSpPr>
          <p:nvPr>
            <p:ph type="sldNum" sz="quarter" idx="4"/>
          </p:nvPr>
        </p:nvSpPr>
        <p:spPr bwMode="auto">
          <a:xfrm>
            <a:off x="904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E4499F1B-02FA-464A-8152-631B468B02BC}" type="slidenum">
              <a:rPr lang="en-US" altLang="en-US"/>
              <a:pPr/>
              <a:t>‹#›</a:t>
            </a:fld>
            <a:endParaRPr lang="en-US" altLang="en-US"/>
          </a:p>
        </p:txBody>
      </p:sp>
      <p:sp>
        <p:nvSpPr>
          <p:cNvPr id="1032" name="Line 12">
            <a:extLst>
              <a:ext uri="{FF2B5EF4-FFF2-40B4-BE49-F238E27FC236}">
                <a16:creationId xmlns:a16="http://schemas.microsoft.com/office/drawing/2014/main" id="{1FDE188D-547A-44C8-B506-BC24E22ABB73}"/>
              </a:ext>
            </a:extLst>
          </p:cNvPr>
          <p:cNvSpPr>
            <a:spLocks noChangeShapeType="1"/>
          </p:cNvSpPr>
          <p:nvPr/>
        </p:nvSpPr>
        <p:spPr bwMode="auto">
          <a:xfrm>
            <a:off x="0" y="4876800"/>
            <a:ext cx="8128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41"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5523C"/>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1"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5" name="Picture 14"/>
          <p:cNvPicPr>
            <a:picLocks noChangeAspect="1"/>
          </p:cNvPicPr>
          <p:nvPr userDrawn="1"/>
        </p:nvPicPr>
        <p:blipFill rotWithShape="1">
          <a:blip r:embed="rId22"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7" name="Oval 16"/>
          <p:cNvSpPr/>
          <p:nvPr userDrawn="1"/>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rotWithShape="1">
          <a:blip r:embed="rId23"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9" name="Picture 18"/>
          <p:cNvPicPr>
            <a:picLocks noChangeAspect="1"/>
          </p:cNvPicPr>
          <p:nvPr userDrawn="1"/>
        </p:nvPicPr>
        <p:blipFill rotWithShape="1">
          <a:blip r:embed="rId24"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alpha val="60000"/>
                  </a:schemeClr>
                </a:solidFill>
              </a:defRPr>
            </a:lvl1pPr>
          </a:lstStyle>
          <a:p>
            <a:fld id="{4AAD347D-5ACD-4C99-B74B-A9C85AD731AF}" type="datetimeFigureOut">
              <a:rPr lang="en-US" smtClean="0"/>
              <a:pPr/>
              <a:t>3/16/2021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Add a footer</a:t>
            </a:r>
          </a:p>
        </p:txBody>
      </p:sp>
      <p:sp>
        <p:nvSpPr>
          <p:cNvPr id="14" name="Rectangle 13"/>
          <p:cNvSpPr/>
          <p:nvPr userDrawn="1"/>
        </p:nvSpPr>
        <p:spPr bwMode="blackWhite">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602106850"/>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28.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61EF3-9FE5-4070-A77E-C81B60BBD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28637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52AA2CB-4BD0-4162-BA50-482E081ADBAE}"/>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African Free School</a:t>
            </a:r>
          </a:p>
        </p:txBody>
      </p:sp>
      <p:sp>
        <p:nvSpPr>
          <p:cNvPr id="21507" name="Content Placeholder 3">
            <a:extLst>
              <a:ext uri="{FF2B5EF4-FFF2-40B4-BE49-F238E27FC236}">
                <a16:creationId xmlns:a16="http://schemas.microsoft.com/office/drawing/2014/main" id="{89FAC0F1-6168-4812-95D7-1E04C8858F53}"/>
              </a:ext>
            </a:extLst>
          </p:cNvPr>
          <p:cNvSpPr>
            <a:spLocks noGrp="1" noChangeArrowheads="1"/>
          </p:cNvSpPr>
          <p:nvPr>
            <p:ph sz="half" idx="1"/>
          </p:nvPr>
        </p:nvSpPr>
        <p:spPr>
          <a:xfrm>
            <a:off x="990600" y="1600200"/>
            <a:ext cx="5638800" cy="4530725"/>
          </a:xfrm>
        </p:spPr>
        <p:txBody>
          <a:bodyPr anchor="ctr"/>
          <a:lstStyle/>
          <a:p>
            <a:r>
              <a:rPr lang="en-US" altLang="en-US" dirty="0">
                <a:latin typeface="Candara" panose="020E0502030303020204" pitchFamily="34" charset="0"/>
              </a:rPr>
              <a:t>Built by </a:t>
            </a:r>
            <a:r>
              <a:rPr lang="en-US" altLang="en-US" i="1" dirty="0">
                <a:latin typeface="Candara" panose="020E0502030303020204" pitchFamily="34" charset="0"/>
              </a:rPr>
              <a:t>New York Manumission Society </a:t>
            </a:r>
            <a:r>
              <a:rPr lang="en-US" altLang="en-US" dirty="0">
                <a:latin typeface="Candara" panose="020E0502030303020204" pitchFamily="34" charset="0"/>
              </a:rPr>
              <a:t>as a One-Room Schoolhouse, 1794, with 40 black students.</a:t>
            </a:r>
          </a:p>
          <a:p>
            <a:r>
              <a:rPr lang="en-US" altLang="en-US" dirty="0">
                <a:latin typeface="Candara" panose="020E0502030303020204" pitchFamily="34" charset="0"/>
              </a:rPr>
              <a:t>John Jay, Alexander Hamilton sponsors.</a:t>
            </a:r>
          </a:p>
        </p:txBody>
      </p:sp>
      <p:pic>
        <p:nvPicPr>
          <p:cNvPr id="21508" name="Content Placeholder 6">
            <a:extLst>
              <a:ext uri="{FF2B5EF4-FFF2-40B4-BE49-F238E27FC236}">
                <a16:creationId xmlns:a16="http://schemas.microsoft.com/office/drawing/2014/main" id="{9754525B-447F-4934-B6D9-295AC1233DA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781800" y="2111530"/>
            <a:ext cx="5410200" cy="4746470"/>
          </a:xfrm>
        </p:spPr>
      </p:pic>
      <p:pic>
        <p:nvPicPr>
          <p:cNvPr id="5" name="Better Git Yer Learnin_Our Native Daughters">
            <a:hlinkClick r:id="" action="ppaction://media"/>
            <a:extLst>
              <a:ext uri="{FF2B5EF4-FFF2-40B4-BE49-F238E27FC236}">
                <a16:creationId xmlns:a16="http://schemas.microsoft.com/office/drawing/2014/main" id="{8E269A15-F9D8-4FCF-99EE-EE7948F242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4222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CFC4948-135A-42CC-ADD3-1CA880A9F731}"/>
              </a:ext>
            </a:extLst>
          </p:cNvPr>
          <p:cNvSpPr>
            <a:spLocks noGrp="1" noChangeArrowheads="1"/>
          </p:cNvSpPr>
          <p:nvPr>
            <p:ph type="title"/>
          </p:nvPr>
        </p:nvSpPr>
        <p:spPr>
          <a:xfrm>
            <a:off x="2438400" y="152400"/>
            <a:ext cx="7772400" cy="1143000"/>
          </a:xfrm>
        </p:spPr>
        <p:txBody>
          <a:bodyPr/>
          <a:lstStyle/>
          <a:p>
            <a:pPr algn="ctr"/>
            <a:r>
              <a:rPr lang="en-US" altLang="en-US" dirty="0">
                <a:latin typeface="Cambria" panose="02040503050406030204" pitchFamily="18" charset="0"/>
                <a:ea typeface="Cambria" panose="02040503050406030204" pitchFamily="18" charset="0"/>
              </a:rPr>
              <a:t>1787-1803: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The Northwest Territory</a:t>
            </a:r>
          </a:p>
        </p:txBody>
      </p:sp>
      <p:pic>
        <p:nvPicPr>
          <p:cNvPr id="23555" name="Content Placeholder 5">
            <a:extLst>
              <a:ext uri="{FF2B5EF4-FFF2-40B4-BE49-F238E27FC236}">
                <a16:creationId xmlns:a16="http://schemas.microsoft.com/office/drawing/2014/main" id="{9B8DD1A8-6146-42AE-B2F2-1368D9DB47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1557337"/>
            <a:ext cx="7162800" cy="5300663"/>
          </a:xfr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a:extLst>
              <a:ext uri="{FF2B5EF4-FFF2-40B4-BE49-F238E27FC236}">
                <a16:creationId xmlns:a16="http://schemas.microsoft.com/office/drawing/2014/main" id="{FE35F1A8-D85B-4998-B141-F9E6E2D265D5}"/>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Northwest Territory, cont’d</a:t>
            </a:r>
          </a:p>
        </p:txBody>
      </p:sp>
      <p:sp>
        <p:nvSpPr>
          <p:cNvPr id="25603" name="Content Placeholder 5">
            <a:extLst>
              <a:ext uri="{FF2B5EF4-FFF2-40B4-BE49-F238E27FC236}">
                <a16:creationId xmlns:a16="http://schemas.microsoft.com/office/drawing/2014/main" id="{45947681-D9BE-430F-8E68-702EFF2B5B24}"/>
              </a:ext>
            </a:extLst>
          </p:cNvPr>
          <p:cNvSpPr>
            <a:spLocks noGrp="1" noChangeArrowheads="1"/>
          </p:cNvSpPr>
          <p:nvPr>
            <p:ph idx="1"/>
          </p:nvPr>
        </p:nvSpPr>
        <p:spPr/>
        <p:txBody>
          <a:bodyPr anchor="ctr"/>
          <a:lstStyle/>
          <a:p>
            <a:r>
              <a:rPr lang="en-US" altLang="en-US" sz="3400" dirty="0">
                <a:latin typeface="Candara" panose="020E0502030303020204" pitchFamily="34" charset="0"/>
              </a:rPr>
              <a:t>The First “American” system of social organization</a:t>
            </a:r>
          </a:p>
          <a:p>
            <a:pPr lvl="1"/>
            <a:r>
              <a:rPr lang="en-US" altLang="en-US" sz="2800" dirty="0">
                <a:latin typeface="Candara" panose="020E0502030303020204" pitchFamily="34" charset="0"/>
              </a:rPr>
              <a:t>All land held by fee simple</a:t>
            </a:r>
          </a:p>
          <a:p>
            <a:pPr lvl="1"/>
            <a:r>
              <a:rPr lang="en-US" altLang="en-US" sz="2800" dirty="0">
                <a:latin typeface="Candara" panose="020E0502030303020204" pitchFamily="34" charset="0"/>
              </a:rPr>
              <a:t>Prohibition of slavery</a:t>
            </a:r>
          </a:p>
          <a:p>
            <a:pPr lvl="1"/>
            <a:r>
              <a:rPr lang="en-US" altLang="en-US" sz="2800" dirty="0">
                <a:latin typeface="Candara" panose="020E0502030303020204" pitchFamily="34" charset="0"/>
              </a:rPr>
              <a:t>Established concepts of Universal Public Education - included the education of Indians. </a:t>
            </a:r>
          </a:p>
        </p:txBody>
      </p:sp>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26D1D05-D330-45DD-BED7-147807007AF7}"/>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American Public Education</a:t>
            </a:r>
          </a:p>
        </p:txBody>
      </p:sp>
      <p:sp>
        <p:nvSpPr>
          <p:cNvPr id="27651" name="Content Placeholder 2">
            <a:extLst>
              <a:ext uri="{FF2B5EF4-FFF2-40B4-BE49-F238E27FC236}">
                <a16:creationId xmlns:a16="http://schemas.microsoft.com/office/drawing/2014/main" id="{F99C8FF9-B58A-425F-BCB5-066BCBE3543B}"/>
              </a:ext>
            </a:extLst>
          </p:cNvPr>
          <p:cNvSpPr>
            <a:spLocks noGrp="1" noChangeArrowheads="1"/>
          </p:cNvSpPr>
          <p:nvPr>
            <p:ph idx="1"/>
          </p:nvPr>
        </p:nvSpPr>
        <p:spPr/>
        <p:txBody>
          <a:bodyPr anchor="ctr"/>
          <a:lstStyle/>
          <a:p>
            <a:r>
              <a:rPr lang="en-US" altLang="en-US" dirty="0">
                <a:latin typeface="Candara" panose="020E0502030303020204" pitchFamily="34" charset="0"/>
              </a:rPr>
              <a:t>Second Great Awakening religious reforms</a:t>
            </a:r>
          </a:p>
          <a:p>
            <a:r>
              <a:rPr lang="en-US" altLang="en-US" dirty="0">
                <a:latin typeface="Candara" panose="020E0502030303020204" pitchFamily="34" charset="0"/>
              </a:rPr>
              <a:t>Mandatory, free, public education</a:t>
            </a:r>
          </a:p>
          <a:p>
            <a:r>
              <a:rPr lang="en-US" altLang="en-US" dirty="0">
                <a:latin typeface="Candara" panose="020E0502030303020204" pitchFamily="34" charset="0"/>
              </a:rPr>
              <a:t>Traditional school subjects included moral principles and civics</a:t>
            </a:r>
          </a:p>
          <a:p>
            <a:r>
              <a:rPr lang="en-US" altLang="en-US" dirty="0">
                <a:latin typeface="Candara" panose="020E0502030303020204" pitchFamily="34" charset="0"/>
              </a:rPr>
              <a:t>1837: Horace Mann, Massachusetts Secretary of Education, reformed the state's school system, creating grade levels, common standards and mandatory attendance to ensure all citizens could become virtuous, educated voters.</a:t>
            </a:r>
          </a:p>
        </p:txBody>
      </p:sp>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574F257F-18D3-4FA6-9717-B9739A441DE0}"/>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American Public Education, cont’d</a:t>
            </a:r>
          </a:p>
        </p:txBody>
      </p:sp>
      <p:sp>
        <p:nvSpPr>
          <p:cNvPr id="29699" name="Content Placeholder 2">
            <a:extLst>
              <a:ext uri="{FF2B5EF4-FFF2-40B4-BE49-F238E27FC236}">
                <a16:creationId xmlns:a16="http://schemas.microsoft.com/office/drawing/2014/main" id="{8AF4C21A-5F69-44AE-AB10-488568F2DD6D}"/>
              </a:ext>
            </a:extLst>
          </p:cNvPr>
          <p:cNvSpPr>
            <a:spLocks noGrp="1" noChangeArrowheads="1"/>
          </p:cNvSpPr>
          <p:nvPr>
            <p:ph sz="half" idx="1"/>
          </p:nvPr>
        </p:nvSpPr>
        <p:spPr>
          <a:xfrm>
            <a:off x="1219200" y="1600201"/>
            <a:ext cx="6019800" cy="4530725"/>
          </a:xfrm>
        </p:spPr>
        <p:txBody>
          <a:bodyPr anchor="ctr"/>
          <a:lstStyle/>
          <a:p>
            <a:r>
              <a:rPr lang="en-US" altLang="en-US" sz="2600" dirty="0">
                <a:latin typeface="Candara" panose="020E0502030303020204" pitchFamily="34" charset="0"/>
              </a:rPr>
              <a:t>Others states copied Horace Mann’s system, and by 1870, all states had tax-supported, locally controlled elementary schools, though attendance was still not mandatory.</a:t>
            </a:r>
          </a:p>
          <a:p>
            <a:r>
              <a:rPr lang="en-US" altLang="en-US" sz="2600" dirty="0">
                <a:latin typeface="Candara" panose="020E0502030303020204" pitchFamily="34" charset="0"/>
              </a:rPr>
              <a:t>None insured the education of Negroes</a:t>
            </a:r>
          </a:p>
        </p:txBody>
      </p:sp>
      <p:pic>
        <p:nvPicPr>
          <p:cNvPr id="29700" name="Content Placeholder 5">
            <a:extLst>
              <a:ext uri="{FF2B5EF4-FFF2-40B4-BE49-F238E27FC236}">
                <a16:creationId xmlns:a16="http://schemas.microsoft.com/office/drawing/2014/main" id="{D6FEF7CF-2D24-4559-9F48-6E75A10818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43800" y="1697038"/>
            <a:ext cx="4648200" cy="4648200"/>
          </a:xfrm>
        </p:spPr>
      </p:pic>
      <p:sp>
        <p:nvSpPr>
          <p:cNvPr id="29701" name="TextBox 6">
            <a:extLst>
              <a:ext uri="{FF2B5EF4-FFF2-40B4-BE49-F238E27FC236}">
                <a16:creationId xmlns:a16="http://schemas.microsoft.com/office/drawing/2014/main" id="{F9B0FB14-AF0B-4874-BDD8-D49C93566FCB}"/>
              </a:ext>
            </a:extLst>
          </p:cNvPr>
          <p:cNvSpPr txBox="1">
            <a:spLocks noChangeArrowheads="1"/>
          </p:cNvSpPr>
          <p:nvPr/>
        </p:nvSpPr>
        <p:spPr bwMode="auto">
          <a:xfrm>
            <a:off x="7543800" y="6345238"/>
            <a:ext cx="464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Horace Mann (1796-1859)</a:t>
            </a: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E9525B7-46C1-4B13-B0FE-73389428E618}"/>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Birth of One-Room Schoolhouses</a:t>
            </a:r>
          </a:p>
        </p:txBody>
      </p:sp>
      <p:sp>
        <p:nvSpPr>
          <p:cNvPr id="31747" name="Content Placeholder 2">
            <a:extLst>
              <a:ext uri="{FF2B5EF4-FFF2-40B4-BE49-F238E27FC236}">
                <a16:creationId xmlns:a16="http://schemas.microsoft.com/office/drawing/2014/main" id="{8BC82E27-1E48-408E-83E8-7419AB32F6CB}"/>
              </a:ext>
            </a:extLst>
          </p:cNvPr>
          <p:cNvSpPr>
            <a:spLocks noGrp="1" noChangeArrowheads="1"/>
          </p:cNvSpPr>
          <p:nvPr>
            <p:ph sz="half" idx="1"/>
          </p:nvPr>
        </p:nvSpPr>
        <p:spPr/>
        <p:txBody>
          <a:bodyPr anchor="ctr"/>
          <a:lstStyle/>
          <a:p>
            <a:r>
              <a:rPr lang="en-US" altLang="en-US" dirty="0">
                <a:latin typeface="Candara" panose="020E0502030303020204" pitchFamily="34" charset="0"/>
              </a:rPr>
              <a:t>Northwest Territory Land Ordinance of 1785 innovated public education by reserving land for local public schools.</a:t>
            </a:r>
          </a:p>
          <a:p>
            <a:r>
              <a:rPr lang="en-US" altLang="en-US" dirty="0">
                <a:latin typeface="Candara" panose="020E0502030303020204" pitchFamily="34" charset="0"/>
              </a:rPr>
              <a:t>Birth of the One-Room Schoolhouse</a:t>
            </a:r>
          </a:p>
        </p:txBody>
      </p:sp>
      <p:pic>
        <p:nvPicPr>
          <p:cNvPr id="31749" name="Picture 8">
            <a:extLst>
              <a:ext uri="{FF2B5EF4-FFF2-40B4-BE49-F238E27FC236}">
                <a16:creationId xmlns:a16="http://schemas.microsoft.com/office/drawing/2014/main" id="{078B126B-2ADE-4669-884C-E19F980DC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287" y="1676400"/>
            <a:ext cx="379571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Content Placeholder 6">
            <a:extLst>
              <a:ext uri="{FF2B5EF4-FFF2-40B4-BE49-F238E27FC236}">
                <a16:creationId xmlns:a16="http://schemas.microsoft.com/office/drawing/2014/main" id="{CA925C81-609C-4D3D-82AE-336AFAFDD09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99200" y="4130675"/>
            <a:ext cx="3810000" cy="2727325"/>
          </a:xfr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7A460F9-4B01-4FE7-B6B4-F155E60646EF}"/>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Education in the South</a:t>
            </a:r>
          </a:p>
        </p:txBody>
      </p:sp>
      <p:sp>
        <p:nvSpPr>
          <p:cNvPr id="33795" name="Rectangle 3">
            <a:extLst>
              <a:ext uri="{FF2B5EF4-FFF2-40B4-BE49-F238E27FC236}">
                <a16:creationId xmlns:a16="http://schemas.microsoft.com/office/drawing/2014/main" id="{F360E71B-05CD-4C2F-AF79-5BA67F9148EE}"/>
              </a:ext>
            </a:extLst>
          </p:cNvPr>
          <p:cNvSpPr>
            <a:spLocks noGrp="1" noChangeArrowheads="1"/>
          </p:cNvSpPr>
          <p:nvPr>
            <p:ph sz="half" idx="1"/>
          </p:nvPr>
        </p:nvSpPr>
        <p:spPr>
          <a:xfrm>
            <a:off x="1219200" y="1600201"/>
            <a:ext cx="6781800" cy="4530725"/>
          </a:xfrm>
        </p:spPr>
        <p:txBody>
          <a:bodyPr anchor="ctr"/>
          <a:lstStyle/>
          <a:p>
            <a:pPr eaLnBrk="1" hangingPunct="1"/>
            <a:r>
              <a:rPr lang="en-US" altLang="en-US" dirty="0">
                <a:latin typeface="Candara" panose="020E0502030303020204" pitchFamily="34" charset="0"/>
              </a:rPr>
              <a:t>Private academies for the children of landed gentry and slaveowners</a:t>
            </a:r>
          </a:p>
          <a:p>
            <a:pPr eaLnBrk="1" hangingPunct="1"/>
            <a:r>
              <a:rPr lang="en-US" altLang="en-US" dirty="0">
                <a:latin typeface="Candara" panose="020E0502030303020204" pitchFamily="34" charset="0"/>
              </a:rPr>
              <a:t>No provision for universal public education</a:t>
            </a:r>
          </a:p>
          <a:p>
            <a:pPr eaLnBrk="1" hangingPunct="1"/>
            <a:r>
              <a:rPr lang="en-US" altLang="en-US" dirty="0">
                <a:latin typeface="Candara" panose="020E0502030303020204" pitchFamily="34" charset="0"/>
              </a:rPr>
              <a:t>Church sponsored education and subscription schools</a:t>
            </a:r>
          </a:p>
        </p:txBody>
      </p:sp>
      <p:pic>
        <p:nvPicPr>
          <p:cNvPr id="3" name="Content Placeholder 2">
            <a:extLst>
              <a:ext uri="{FF2B5EF4-FFF2-40B4-BE49-F238E27FC236}">
                <a16:creationId xmlns:a16="http://schemas.microsoft.com/office/drawing/2014/main" id="{933F7C33-D3A2-4B3A-BFE1-D70377DA1D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34400" y="1714499"/>
            <a:ext cx="3429000" cy="5143501"/>
          </a:xfrm>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9541B40-6F8A-4C30-9AC7-840480042E0F}"/>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Black Education in America</a:t>
            </a:r>
          </a:p>
        </p:txBody>
      </p:sp>
      <p:sp>
        <p:nvSpPr>
          <p:cNvPr id="35843" name="Content Placeholder 1">
            <a:extLst>
              <a:ext uri="{FF2B5EF4-FFF2-40B4-BE49-F238E27FC236}">
                <a16:creationId xmlns:a16="http://schemas.microsoft.com/office/drawing/2014/main" id="{F617ECAC-5D5E-47CA-9B76-758A44E2A3D4}"/>
              </a:ext>
            </a:extLst>
          </p:cNvPr>
          <p:cNvSpPr>
            <a:spLocks noGrp="1" noChangeArrowheads="1"/>
          </p:cNvSpPr>
          <p:nvPr>
            <p:ph sz="half" idx="1"/>
          </p:nvPr>
        </p:nvSpPr>
        <p:spPr>
          <a:xfrm>
            <a:off x="990600" y="1600201"/>
            <a:ext cx="5486400" cy="4530725"/>
          </a:xfrm>
        </p:spPr>
        <p:txBody>
          <a:bodyPr anchor="ctr"/>
          <a:lstStyle/>
          <a:p>
            <a:r>
              <a:rPr lang="en-US" altLang="en-US" dirty="0">
                <a:latin typeface="Candara" panose="020E0502030303020204" pitchFamily="34" charset="0"/>
              </a:rPr>
              <a:t>Church-sponsored black schools emerged as early as 1815</a:t>
            </a:r>
          </a:p>
          <a:p>
            <a:r>
              <a:rPr lang="en-US" altLang="en-US" i="1" dirty="0">
                <a:latin typeface="Candara" panose="020E0502030303020204" pitchFamily="34" charset="0"/>
              </a:rPr>
              <a:t>African Institute</a:t>
            </a:r>
            <a:r>
              <a:rPr lang="en-US" altLang="en-US" dirty="0">
                <a:latin typeface="Candara" panose="020E0502030303020204" pitchFamily="34" charset="0"/>
              </a:rPr>
              <a:t>, (Cheney College) becomes America’s first black school of higher education</a:t>
            </a:r>
          </a:p>
        </p:txBody>
      </p:sp>
      <p:pic>
        <p:nvPicPr>
          <p:cNvPr id="35844" name="Content Placeholder 4">
            <a:extLst>
              <a:ext uri="{FF2B5EF4-FFF2-40B4-BE49-F238E27FC236}">
                <a16:creationId xmlns:a16="http://schemas.microsoft.com/office/drawing/2014/main" id="{D7C11FA5-6DBF-47F2-BB81-8A210AA306A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00025" y="1905000"/>
            <a:ext cx="5591975" cy="4368799"/>
          </a:xfrm>
        </p:spPr>
      </p:pic>
      <p:sp>
        <p:nvSpPr>
          <p:cNvPr id="35845" name="TextBox 5">
            <a:extLst>
              <a:ext uri="{FF2B5EF4-FFF2-40B4-BE49-F238E27FC236}">
                <a16:creationId xmlns:a16="http://schemas.microsoft.com/office/drawing/2014/main" id="{630BA9DC-EA13-4ED8-B28F-28663E9C3D47}"/>
              </a:ext>
            </a:extLst>
          </p:cNvPr>
          <p:cNvSpPr txBox="1">
            <a:spLocks noChangeArrowheads="1"/>
          </p:cNvSpPr>
          <p:nvPr/>
        </p:nvSpPr>
        <p:spPr bwMode="auto">
          <a:xfrm>
            <a:off x="6705600" y="6306456"/>
            <a:ext cx="559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Mother Bethel AME Church, Philadelphia, PA</a:t>
            </a:r>
          </a:p>
        </p:txBody>
      </p:sp>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B1A0F849-504C-423A-A6FD-B6EBFF68F46D}"/>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Black Education in America, cont’d</a:t>
            </a:r>
          </a:p>
        </p:txBody>
      </p:sp>
      <p:pic>
        <p:nvPicPr>
          <p:cNvPr id="37891" name="Content Placeholder 11">
            <a:extLst>
              <a:ext uri="{FF2B5EF4-FFF2-40B4-BE49-F238E27FC236}">
                <a16:creationId xmlns:a16="http://schemas.microsoft.com/office/drawing/2014/main" id="{B11DB9B4-B7E4-494A-A83D-2E7332EF4FA8}"/>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7895" t="5499" r="5702" b="12179"/>
          <a:stretch/>
        </p:blipFill>
        <p:spPr>
          <a:xfrm>
            <a:off x="2222500" y="1829400"/>
            <a:ext cx="2882900" cy="4038988"/>
          </a:xfrm>
        </p:spPr>
      </p:pic>
      <p:pic>
        <p:nvPicPr>
          <p:cNvPr id="37892" name="Content Placeholder 5">
            <a:extLst>
              <a:ext uri="{FF2B5EF4-FFF2-40B4-BE49-F238E27FC236}">
                <a16:creationId xmlns:a16="http://schemas.microsoft.com/office/drawing/2014/main" id="{51292B0B-1DCA-4D89-8594-B26EE462293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727270" y="1905000"/>
            <a:ext cx="2730500" cy="3887788"/>
          </a:xfrm>
        </p:spPr>
      </p:pic>
      <p:sp>
        <p:nvSpPr>
          <p:cNvPr id="37893" name="TextBox 12">
            <a:extLst>
              <a:ext uri="{FF2B5EF4-FFF2-40B4-BE49-F238E27FC236}">
                <a16:creationId xmlns:a16="http://schemas.microsoft.com/office/drawing/2014/main" id="{D3C9DD44-8D71-460A-A2D9-96CDEAD6C997}"/>
              </a:ext>
            </a:extLst>
          </p:cNvPr>
          <p:cNvSpPr txBox="1">
            <a:spLocks noChangeArrowheads="1"/>
          </p:cNvSpPr>
          <p:nvPr/>
        </p:nvSpPr>
        <p:spPr bwMode="auto">
          <a:xfrm>
            <a:off x="1720850" y="5995270"/>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Candara" panose="020E0502030303020204" pitchFamily="34" charset="0"/>
              </a:rPr>
              <a:t>Sarah Mapp Douglass selected Cheney College’s first principal</a:t>
            </a:r>
          </a:p>
        </p:txBody>
      </p:sp>
      <p:sp>
        <p:nvSpPr>
          <p:cNvPr id="37894" name="TextBox 13">
            <a:extLst>
              <a:ext uri="{FF2B5EF4-FFF2-40B4-BE49-F238E27FC236}">
                <a16:creationId xmlns:a16="http://schemas.microsoft.com/office/drawing/2014/main" id="{26115C65-8864-4E48-8D3A-F2B11503352E}"/>
              </a:ext>
            </a:extLst>
          </p:cNvPr>
          <p:cNvSpPr txBox="1">
            <a:spLocks noChangeArrowheads="1"/>
          </p:cNvSpPr>
          <p:nvPr/>
        </p:nvSpPr>
        <p:spPr bwMode="auto">
          <a:xfrm>
            <a:off x="7085580" y="5995270"/>
            <a:ext cx="40138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Candara" panose="020E0502030303020204" pitchFamily="34" charset="0"/>
              </a:rPr>
              <a:t>Cheney established in 1837 by Blacks and Pennsylvania Quakers</a:t>
            </a: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3004386-DD33-4AEE-8F6E-26E284E56840}"/>
              </a:ext>
            </a:extLst>
          </p:cNvPr>
          <p:cNvSpPr>
            <a:spLocks noGrp="1" noChangeArrowheads="1"/>
          </p:cNvSpPr>
          <p:nvPr>
            <p:ph type="title"/>
          </p:nvPr>
        </p:nvSpPr>
        <p:spPr/>
        <p:txBody>
          <a:bodyPr/>
          <a:lstStyle/>
          <a:p>
            <a:pPr algn="ctr"/>
            <a:r>
              <a:rPr lang="en-US" altLang="en-US" sz="4000" dirty="0">
                <a:latin typeface="Cambria" panose="02040503050406030204" pitchFamily="18" charset="0"/>
                <a:ea typeface="Cambria" panose="02040503050406030204" pitchFamily="18" charset="0"/>
              </a:rPr>
              <a:t>Wilberforce University, America’s first </a:t>
            </a:r>
            <a:br>
              <a:rPr lang="en-US" altLang="en-US" sz="4000" dirty="0">
                <a:latin typeface="Cambria" panose="02040503050406030204" pitchFamily="18" charset="0"/>
                <a:ea typeface="Cambria" panose="02040503050406030204" pitchFamily="18" charset="0"/>
              </a:rPr>
            </a:br>
            <a:r>
              <a:rPr lang="en-US" altLang="en-US" sz="4000" dirty="0">
                <a:latin typeface="Cambria" panose="02040503050406030204" pitchFamily="18" charset="0"/>
                <a:ea typeface="Cambria" panose="02040503050406030204" pitchFamily="18" charset="0"/>
              </a:rPr>
              <a:t>black-owned and operated college</a:t>
            </a:r>
          </a:p>
        </p:txBody>
      </p:sp>
      <p:pic>
        <p:nvPicPr>
          <p:cNvPr id="39939" name="Content Placeholder 10">
            <a:extLst>
              <a:ext uri="{FF2B5EF4-FFF2-40B4-BE49-F238E27FC236}">
                <a16:creationId xmlns:a16="http://schemas.microsoft.com/office/drawing/2014/main" id="{E27FF214-932B-49A8-997C-CA6673395C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296" t="2438" r="6453"/>
          <a:stretch>
            <a:fillRect/>
          </a:stretch>
        </p:blipFill>
        <p:spPr>
          <a:xfrm>
            <a:off x="723636" y="2286000"/>
            <a:ext cx="10744729" cy="4572000"/>
          </a:xfrm>
        </p:spPr>
      </p:pic>
      <p:sp>
        <p:nvSpPr>
          <p:cNvPr id="39940" name="TextBox 11">
            <a:extLst>
              <a:ext uri="{FF2B5EF4-FFF2-40B4-BE49-F238E27FC236}">
                <a16:creationId xmlns:a16="http://schemas.microsoft.com/office/drawing/2014/main" id="{D5E3A398-2539-4146-9489-A9D5BB8F7F39}"/>
              </a:ext>
            </a:extLst>
          </p:cNvPr>
          <p:cNvSpPr txBox="1">
            <a:spLocks noChangeArrowheads="1"/>
          </p:cNvSpPr>
          <p:nvPr/>
        </p:nvSpPr>
        <p:spPr bwMode="auto">
          <a:xfrm>
            <a:off x="9525000" y="2039779"/>
            <a:ext cx="2057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000" i="1" dirty="0">
                <a:latin typeface="Candara" panose="020E0502030303020204" pitchFamily="34" charset="0"/>
              </a:rPr>
              <a:t>Image courtesy Library of Congress.</a:t>
            </a:r>
            <a:endParaRPr lang="en-US" altLang="en-US" sz="1000" dirty="0">
              <a:latin typeface="Candara" panose="020E0502030303020204" pitchFamily="34" charset="0"/>
            </a:endParaRPr>
          </a:p>
        </p:txBody>
      </p:sp>
      <p:sp>
        <p:nvSpPr>
          <p:cNvPr id="2" name="Rectangle 1">
            <a:extLst>
              <a:ext uri="{FF2B5EF4-FFF2-40B4-BE49-F238E27FC236}">
                <a16:creationId xmlns:a16="http://schemas.microsoft.com/office/drawing/2014/main" id="{364B54AA-5CD9-46D9-834D-87711B5378A2}"/>
              </a:ext>
            </a:extLst>
          </p:cNvPr>
          <p:cNvSpPr/>
          <p:nvPr/>
        </p:nvSpPr>
        <p:spPr>
          <a:xfrm>
            <a:off x="1219200" y="1701531"/>
            <a:ext cx="10002830" cy="400110"/>
          </a:xfrm>
          <a:prstGeom prst="rect">
            <a:avLst/>
          </a:prstGeom>
        </p:spPr>
        <p:txBody>
          <a:bodyPr wrap="square">
            <a:spAutoFit/>
          </a:bodyPr>
          <a:lstStyle/>
          <a:p>
            <a:pPr algn="ctr"/>
            <a:r>
              <a:rPr lang="en-US" altLang="en-US" sz="2000" dirty="0">
                <a:latin typeface="Candara" panose="020E0502030303020204" pitchFamily="34" charset="0"/>
              </a:rPr>
              <a:t>Established 1856 near Xenia, OH. AME Bishop Daniel Payne, a founder and first president. </a:t>
            </a: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DE9B7-50DD-46FC-9E7B-A219B94518F7}"/>
              </a:ext>
            </a:extLst>
          </p:cNvPr>
          <p:cNvSpPr/>
          <p:nvPr/>
        </p:nvSpPr>
        <p:spPr>
          <a:xfrm>
            <a:off x="2362200" y="1852613"/>
            <a:ext cx="7835900" cy="2330450"/>
          </a:xfrm>
          <a:prstGeom prst="rect">
            <a:avLst/>
          </a:prstGeom>
          <a:noFill/>
        </p:spPr>
        <p:txBody>
          <a:bodyPr lIns="68562" tIns="34281" rIns="68562" bIns="34281">
            <a:spAutoFit/>
          </a:bodyPr>
          <a:lstStyle/>
          <a:p>
            <a:pPr defTabSz="342797">
              <a:defRPr/>
            </a:pPr>
            <a:r>
              <a:rPr lang="en-US" sz="2099" dirty="0">
                <a:solidFill>
                  <a:prstClr val="black"/>
                </a:solidFill>
                <a:latin typeface="Candara" panose="020E0502030303020204" pitchFamily="34" charset="0"/>
              </a:rPr>
              <a:t>This Freedom Stories discussion is being recorded for use by the International Storytelling Center (ISC.) This recording will be owned and managed by ISC and will be used for any educational purpose that ISC deems appropriate.</a:t>
            </a:r>
            <a:r>
              <a:rPr lang="en-US" sz="2099" dirty="0">
                <a:ln w="0"/>
                <a:solidFill>
                  <a:prstClr val="black"/>
                </a:solidFill>
                <a:effectLst>
                  <a:outerShdw blurRad="38100" dist="19050" dir="2700000" algn="tl" rotWithShape="0">
                    <a:prstClr val="black">
                      <a:alpha val="40000"/>
                    </a:prstClr>
                  </a:outerShdw>
                </a:effectLst>
                <a:latin typeface="Candara" panose="020E0502030303020204" pitchFamily="34" charset="0"/>
              </a:rPr>
              <a:t> </a:t>
            </a:r>
            <a:r>
              <a:rPr lang="en-US" sz="2099" dirty="0">
                <a:solidFill>
                  <a:prstClr val="black"/>
                </a:solidFill>
                <a:latin typeface="Candara" panose="020E0502030303020204" pitchFamily="34" charset="0"/>
              </a:rPr>
              <a:t>By participating in this public discussion, you acknowledge this recording and its subsequent uses. </a:t>
            </a:r>
          </a:p>
          <a:p>
            <a:pPr defTabSz="342797">
              <a:defRPr/>
            </a:pPr>
            <a:endParaRPr lang="en-US" sz="2099" dirty="0">
              <a:ln w="0"/>
              <a:solidFill>
                <a:prstClr val="black"/>
              </a:solidFill>
              <a:latin typeface="Candara" panose="020E0502030303020204" pitchFamily="34" charset="0"/>
            </a:endParaRPr>
          </a:p>
          <a:p>
            <a:pPr defTabSz="342797">
              <a:defRPr/>
            </a:pPr>
            <a:r>
              <a:rPr lang="en-US" sz="2099" dirty="0">
                <a:ln w="0"/>
                <a:solidFill>
                  <a:prstClr val="black"/>
                </a:solidFill>
                <a:latin typeface="Candara" panose="020E0502030303020204" pitchFamily="34" charset="0"/>
              </a:rPr>
              <a:t>Closed captioning is provided today by ACS. </a:t>
            </a:r>
          </a:p>
        </p:txBody>
      </p:sp>
      <p:pic>
        <p:nvPicPr>
          <p:cNvPr id="7171" name="Picture 2">
            <a:extLst>
              <a:ext uri="{FF2B5EF4-FFF2-40B4-BE49-F238E27FC236}">
                <a16:creationId xmlns:a16="http://schemas.microsoft.com/office/drawing/2014/main" id="{45F94856-9875-4069-A935-556E71049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1" y="4684714"/>
            <a:ext cx="29559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0F12477F-84FC-4F63-85EF-7FF69C623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575" y="5005389"/>
            <a:ext cx="24336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S disclaimer">
            <a:hlinkClick r:id="" action="ppaction://media"/>
            <a:extLst>
              <a:ext uri="{FF2B5EF4-FFF2-40B4-BE49-F238E27FC236}">
                <a16:creationId xmlns:a16="http://schemas.microsoft.com/office/drawing/2014/main" id="{CD070E33-81E3-4477-8FE5-D1EF09E1DA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7000" y="304800"/>
            <a:ext cx="609441" cy="60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D233FAA6-0E55-4871-9389-C5B33BAA8515}"/>
              </a:ext>
            </a:extLst>
          </p:cNvPr>
          <p:cNvSpPr>
            <a:spLocks noGrp="1" noChangeArrowheads="1"/>
          </p:cNvSpPr>
          <p:nvPr>
            <p:ph type="title"/>
          </p:nvPr>
        </p:nvSpPr>
        <p:spPr>
          <a:xfrm>
            <a:off x="838200" y="277813"/>
            <a:ext cx="11201400" cy="1143000"/>
          </a:xfrm>
        </p:spPr>
        <p:txBody>
          <a:bodyPr/>
          <a:lstStyle/>
          <a:p>
            <a:pPr algn="ctr"/>
            <a:r>
              <a:rPr lang="en-US" altLang="en-US" sz="4000" dirty="0">
                <a:latin typeface="Cambria" panose="02040503050406030204" pitchFamily="18" charset="0"/>
                <a:ea typeface="Cambria" panose="02040503050406030204" pitchFamily="18" charset="0"/>
              </a:rPr>
              <a:t>Growth of Industry = Growth of Black Education</a:t>
            </a:r>
          </a:p>
        </p:txBody>
      </p:sp>
      <p:sp>
        <p:nvSpPr>
          <p:cNvPr id="41987" name="Content Placeholder 3">
            <a:extLst>
              <a:ext uri="{FF2B5EF4-FFF2-40B4-BE49-F238E27FC236}">
                <a16:creationId xmlns:a16="http://schemas.microsoft.com/office/drawing/2014/main" id="{E74E6629-1084-4E07-BC93-B50CC575F961}"/>
              </a:ext>
            </a:extLst>
          </p:cNvPr>
          <p:cNvSpPr>
            <a:spLocks noGrp="1" noChangeArrowheads="1"/>
          </p:cNvSpPr>
          <p:nvPr>
            <p:ph sz="half" idx="1"/>
          </p:nvPr>
        </p:nvSpPr>
        <p:spPr>
          <a:xfrm>
            <a:off x="1219200" y="1600201"/>
            <a:ext cx="10134600" cy="4530725"/>
          </a:xfrm>
        </p:spPr>
        <p:txBody>
          <a:bodyPr anchor="ctr"/>
          <a:lstStyle/>
          <a:p>
            <a:r>
              <a:rPr lang="en-US" altLang="en-US" dirty="0">
                <a:latin typeface="Candara" panose="020E0502030303020204" pitchFamily="34" charset="0"/>
              </a:rPr>
              <a:t>1870: African American illiteracy rate is 79.9 percent</a:t>
            </a:r>
          </a:p>
          <a:p>
            <a:r>
              <a:rPr lang="en-US" altLang="en-US" dirty="0">
                <a:latin typeface="Candara" panose="020E0502030303020204" pitchFamily="34" charset="0"/>
              </a:rPr>
              <a:t>1897: Booker T. Washington makes an “Atlanta Compromise”</a:t>
            </a:r>
          </a:p>
          <a:p>
            <a:r>
              <a:rPr lang="en-US" altLang="en-US" dirty="0">
                <a:latin typeface="Candara" panose="020E0502030303020204" pitchFamily="34" charset="0"/>
              </a:rPr>
              <a:t>Education becomes essential to building  a new American labor force.</a:t>
            </a:r>
          </a:p>
          <a:p>
            <a:r>
              <a:rPr lang="en-US" altLang="en-US" dirty="0">
                <a:latin typeface="Candara" panose="020E0502030303020204" pitchFamily="34" charset="0"/>
              </a:rPr>
              <a:t>Black students are to be “trained,” white students are to be “educated.”</a:t>
            </a: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D90EE3E-EC0A-408F-81DC-E83DD0D87A70}"/>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American Reconstruction</a:t>
            </a:r>
          </a:p>
        </p:txBody>
      </p:sp>
      <p:sp>
        <p:nvSpPr>
          <p:cNvPr id="44035" name="Content Placeholder 2">
            <a:extLst>
              <a:ext uri="{FF2B5EF4-FFF2-40B4-BE49-F238E27FC236}">
                <a16:creationId xmlns:a16="http://schemas.microsoft.com/office/drawing/2014/main" id="{8B4FB80E-1BEA-4102-96F8-AE95AF2DF911}"/>
              </a:ext>
            </a:extLst>
          </p:cNvPr>
          <p:cNvSpPr>
            <a:spLocks noGrp="1" noChangeArrowheads="1"/>
          </p:cNvSpPr>
          <p:nvPr>
            <p:ph idx="1"/>
          </p:nvPr>
        </p:nvSpPr>
        <p:spPr/>
        <p:txBody>
          <a:bodyPr anchor="ctr"/>
          <a:lstStyle/>
          <a:p>
            <a:r>
              <a:rPr lang="en-US" altLang="en-US" dirty="0">
                <a:latin typeface="Candara" panose="020E0502030303020204" pitchFamily="34" charset="0"/>
              </a:rPr>
              <a:t>1865-1877: African Americans mobilize to bring public education to the South for the first time. </a:t>
            </a:r>
          </a:p>
          <a:p>
            <a:r>
              <a:rPr lang="en-US" altLang="en-US" dirty="0">
                <a:latin typeface="Candara" panose="020E0502030303020204" pitchFamily="34" charset="0"/>
              </a:rPr>
              <a:t>End of the Civil War, African Americans align with white Republicans, rewriting state constitutions to guarantee free public education. </a:t>
            </a:r>
          </a:p>
          <a:p>
            <a:r>
              <a:rPr lang="en-US" altLang="en-US" dirty="0">
                <a:latin typeface="Candara" panose="020E0502030303020204" pitchFamily="34" charset="0"/>
              </a:rPr>
              <a:t>In practice, white children benefit more from the plan than black children.</a:t>
            </a:r>
          </a:p>
        </p:txBody>
      </p:sp>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DA71AF7-787D-44AB-B37A-D7D68067CFE9}"/>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American Reconstruction, cont’d</a:t>
            </a:r>
          </a:p>
        </p:txBody>
      </p:sp>
      <p:pic>
        <p:nvPicPr>
          <p:cNvPr id="46083" name="Content Placeholder 11">
            <a:extLst>
              <a:ext uri="{FF2B5EF4-FFF2-40B4-BE49-F238E27FC236}">
                <a16:creationId xmlns:a16="http://schemas.microsoft.com/office/drawing/2014/main" id="{44B3181E-3CAC-460C-9A6D-E047630ADD6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1826"/>
          <a:stretch/>
        </p:blipFill>
        <p:spPr>
          <a:xfrm>
            <a:off x="7734299" y="1648094"/>
            <a:ext cx="4038601" cy="4747427"/>
          </a:xfrm>
        </p:spPr>
      </p:pic>
      <p:sp>
        <p:nvSpPr>
          <p:cNvPr id="46084" name="Content Placeholder 9">
            <a:extLst>
              <a:ext uri="{FF2B5EF4-FFF2-40B4-BE49-F238E27FC236}">
                <a16:creationId xmlns:a16="http://schemas.microsoft.com/office/drawing/2014/main" id="{28A5F333-353C-467D-8F43-0918052DC5FE}"/>
              </a:ext>
            </a:extLst>
          </p:cNvPr>
          <p:cNvSpPr>
            <a:spLocks noGrp="1" noChangeArrowheads="1"/>
          </p:cNvSpPr>
          <p:nvPr>
            <p:ph sz="half" idx="1"/>
          </p:nvPr>
        </p:nvSpPr>
        <p:spPr>
          <a:xfrm>
            <a:off x="1066800" y="1697233"/>
            <a:ext cx="6248400" cy="4378325"/>
          </a:xfrm>
        </p:spPr>
        <p:txBody>
          <a:bodyPr anchor="ctr"/>
          <a:lstStyle/>
          <a:p>
            <a:r>
              <a:rPr lang="en-US" altLang="en-US" dirty="0">
                <a:latin typeface="Candara" panose="020E0502030303020204" pitchFamily="34" charset="0"/>
              </a:rPr>
              <a:t>1865-1874: General O. O. Howard makes black education a priority for the </a:t>
            </a:r>
            <a:r>
              <a:rPr lang="en-US" altLang="en-US" i="1" dirty="0">
                <a:latin typeface="Candara" panose="020E0502030303020204" pitchFamily="34" charset="0"/>
              </a:rPr>
              <a:t>Freedmen’s Bureau </a:t>
            </a:r>
            <a:r>
              <a:rPr lang="en-US" altLang="en-US" dirty="0">
                <a:latin typeface="Candara" panose="020E0502030303020204" pitchFamily="34" charset="0"/>
              </a:rPr>
              <a:t>until ousted by President Andrew Johnson </a:t>
            </a:r>
          </a:p>
          <a:p>
            <a:r>
              <a:rPr lang="en-US" altLang="en-US" i="1" dirty="0">
                <a:latin typeface="Candara" panose="020E0502030303020204" pitchFamily="34" charset="0"/>
              </a:rPr>
              <a:t>Freedmen’s Bureau </a:t>
            </a:r>
            <a:r>
              <a:rPr lang="en-US" altLang="en-US" dirty="0">
                <a:latin typeface="Candara" panose="020E0502030303020204" pitchFamily="34" charset="0"/>
              </a:rPr>
              <a:t>funds poor southern white and black schools.</a:t>
            </a:r>
          </a:p>
        </p:txBody>
      </p:sp>
      <p:sp>
        <p:nvSpPr>
          <p:cNvPr id="46085" name="TextBox 12">
            <a:extLst>
              <a:ext uri="{FF2B5EF4-FFF2-40B4-BE49-F238E27FC236}">
                <a16:creationId xmlns:a16="http://schemas.microsoft.com/office/drawing/2014/main" id="{F88BC977-CF1E-4304-8963-D6898C026674}"/>
              </a:ext>
            </a:extLst>
          </p:cNvPr>
          <p:cNvSpPr txBox="1">
            <a:spLocks noChangeArrowheads="1"/>
          </p:cNvSpPr>
          <p:nvPr/>
        </p:nvSpPr>
        <p:spPr bwMode="auto">
          <a:xfrm>
            <a:off x="7391400" y="6395521"/>
            <a:ext cx="4727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O.O. Howard, head of the Freedmen’s Bureau </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CBE476FE-FB84-4150-814A-BAD19E4E862C}"/>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Freedmen’s Sponsored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Howard University</a:t>
            </a:r>
          </a:p>
        </p:txBody>
      </p:sp>
      <p:sp>
        <p:nvSpPr>
          <p:cNvPr id="48131" name="Content Placeholder 3">
            <a:extLst>
              <a:ext uri="{FF2B5EF4-FFF2-40B4-BE49-F238E27FC236}">
                <a16:creationId xmlns:a16="http://schemas.microsoft.com/office/drawing/2014/main" id="{9F65A0BF-03D6-4DEA-9215-10FCAE9F2A70}"/>
              </a:ext>
            </a:extLst>
          </p:cNvPr>
          <p:cNvSpPr>
            <a:spLocks noGrp="1" noChangeArrowheads="1"/>
          </p:cNvSpPr>
          <p:nvPr>
            <p:ph sz="half" idx="1"/>
          </p:nvPr>
        </p:nvSpPr>
        <p:spPr>
          <a:xfrm>
            <a:off x="1066800" y="1637402"/>
            <a:ext cx="5257800" cy="4530725"/>
          </a:xfrm>
        </p:spPr>
        <p:txBody>
          <a:bodyPr anchor="ctr"/>
          <a:lstStyle/>
          <a:p>
            <a:r>
              <a:rPr lang="en-US" altLang="en-US" dirty="0">
                <a:latin typeface="Candara" panose="020E0502030303020204" pitchFamily="34" charset="0"/>
              </a:rPr>
              <a:t>Established in 1867 as a theological seminary</a:t>
            </a:r>
          </a:p>
          <a:p>
            <a:r>
              <a:rPr lang="en-US" altLang="en-US" dirty="0">
                <a:latin typeface="Candara" panose="020E0502030303020204" pitchFamily="34" charset="0"/>
              </a:rPr>
              <a:t>General Oliver O. Howard first president, 1867-1874</a:t>
            </a:r>
          </a:p>
          <a:p>
            <a:r>
              <a:rPr lang="en-US" altLang="en-US" dirty="0">
                <a:latin typeface="Candara" panose="020E0502030303020204" pitchFamily="34" charset="0"/>
              </a:rPr>
              <a:t>America’s first black law school, medical college </a:t>
            </a:r>
          </a:p>
        </p:txBody>
      </p:sp>
      <p:pic>
        <p:nvPicPr>
          <p:cNvPr id="48132" name="Content Placeholder 6">
            <a:extLst>
              <a:ext uri="{FF2B5EF4-FFF2-40B4-BE49-F238E27FC236}">
                <a16:creationId xmlns:a16="http://schemas.microsoft.com/office/drawing/2014/main" id="{AFCE67CD-31F0-4A94-8DCA-BE5FF4CE40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1685245"/>
            <a:ext cx="5867400" cy="4616132"/>
          </a:xfrm>
        </p:spPr>
      </p:pic>
      <p:sp>
        <p:nvSpPr>
          <p:cNvPr id="48133" name="TextBox 7">
            <a:extLst>
              <a:ext uri="{FF2B5EF4-FFF2-40B4-BE49-F238E27FC236}">
                <a16:creationId xmlns:a16="http://schemas.microsoft.com/office/drawing/2014/main" id="{FC4290F6-D62E-4D3E-BB1B-355F5C832A7D}"/>
              </a:ext>
            </a:extLst>
          </p:cNvPr>
          <p:cNvSpPr txBox="1">
            <a:spLocks noChangeArrowheads="1"/>
          </p:cNvSpPr>
          <p:nvPr/>
        </p:nvSpPr>
        <p:spPr bwMode="auto">
          <a:xfrm>
            <a:off x="6324600" y="6303188"/>
            <a:ext cx="5867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1900 Howard University Law School Graduates. </a:t>
            </a:r>
          </a:p>
          <a:p>
            <a:pPr algn="ctr"/>
            <a:r>
              <a:rPr lang="en-US" altLang="en-US" sz="1100" i="1" dirty="0">
                <a:latin typeface="Candara" panose="020E0502030303020204" pitchFamily="34" charset="0"/>
              </a:rPr>
              <a:t>Image courtesy Library of Congress</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DE4A4F0-75E3-402F-BBF3-C81F0D2CBB7D}"/>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Lincoln University</a:t>
            </a:r>
          </a:p>
        </p:txBody>
      </p:sp>
      <p:sp>
        <p:nvSpPr>
          <p:cNvPr id="50179" name="Content Placeholder 2">
            <a:extLst>
              <a:ext uri="{FF2B5EF4-FFF2-40B4-BE49-F238E27FC236}">
                <a16:creationId xmlns:a16="http://schemas.microsoft.com/office/drawing/2014/main" id="{883DF696-6E17-4A03-92CA-DFECAE277ECE}"/>
              </a:ext>
            </a:extLst>
          </p:cNvPr>
          <p:cNvSpPr>
            <a:spLocks noGrp="1" noChangeArrowheads="1"/>
          </p:cNvSpPr>
          <p:nvPr>
            <p:ph sz="half" idx="1"/>
          </p:nvPr>
        </p:nvSpPr>
        <p:spPr>
          <a:xfrm>
            <a:off x="990600" y="1647442"/>
            <a:ext cx="5715000" cy="4530725"/>
          </a:xfrm>
        </p:spPr>
        <p:txBody>
          <a:bodyPr anchor="ctr"/>
          <a:lstStyle/>
          <a:p>
            <a:r>
              <a:rPr lang="en-US" altLang="en-US" dirty="0">
                <a:latin typeface="Candara" panose="020E0502030303020204" pitchFamily="34" charset="0"/>
              </a:rPr>
              <a:t>Established 1896 by General O. O. Howard and others</a:t>
            </a:r>
          </a:p>
          <a:p>
            <a:r>
              <a:rPr lang="en-US" altLang="en-US" dirty="0">
                <a:latin typeface="Candara" panose="020E0502030303020204" pitchFamily="34" charset="0"/>
              </a:rPr>
              <a:t>To honor Lincoln and poor whites of East Tennessee, the majority of whom remained loyal to the Union</a:t>
            </a:r>
          </a:p>
        </p:txBody>
      </p:sp>
      <p:pic>
        <p:nvPicPr>
          <p:cNvPr id="50180" name="Content Placeholder 5">
            <a:extLst>
              <a:ext uri="{FF2B5EF4-FFF2-40B4-BE49-F238E27FC236}">
                <a16:creationId xmlns:a16="http://schemas.microsoft.com/office/drawing/2014/main" id="{98AD7C12-68DC-4898-95F7-71DC22C34DB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10400" y="1647442"/>
            <a:ext cx="5181600" cy="4747802"/>
          </a:xfrm>
        </p:spPr>
      </p:pic>
      <p:sp>
        <p:nvSpPr>
          <p:cNvPr id="50181" name="TextBox 6">
            <a:extLst>
              <a:ext uri="{FF2B5EF4-FFF2-40B4-BE49-F238E27FC236}">
                <a16:creationId xmlns:a16="http://schemas.microsoft.com/office/drawing/2014/main" id="{B8A79CF7-1594-47AE-9418-6CA34F21A127}"/>
              </a:ext>
            </a:extLst>
          </p:cNvPr>
          <p:cNvSpPr txBox="1">
            <a:spLocks noChangeArrowheads="1"/>
          </p:cNvSpPr>
          <p:nvPr/>
        </p:nvSpPr>
        <p:spPr bwMode="auto">
          <a:xfrm>
            <a:off x="7010400" y="6395243"/>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1915, Lincoln University, Harrogate, TN</a:t>
            </a:r>
          </a:p>
        </p:txBody>
      </p:sp>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5CBBE6F-9823-42E4-A675-BB58A689EC80}"/>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“Separate but Equal”</a:t>
            </a:r>
          </a:p>
        </p:txBody>
      </p:sp>
      <p:sp>
        <p:nvSpPr>
          <p:cNvPr id="3" name="Content Placeholder 2">
            <a:extLst>
              <a:ext uri="{FF2B5EF4-FFF2-40B4-BE49-F238E27FC236}">
                <a16:creationId xmlns:a16="http://schemas.microsoft.com/office/drawing/2014/main" id="{C1D9D82D-E5AD-48A9-BECB-445925AEA8E7}"/>
              </a:ext>
            </a:extLst>
          </p:cNvPr>
          <p:cNvSpPr>
            <a:spLocks noGrp="1"/>
          </p:cNvSpPr>
          <p:nvPr>
            <p:ph sz="half" idx="1"/>
          </p:nvPr>
        </p:nvSpPr>
        <p:spPr>
          <a:xfrm>
            <a:off x="990600" y="1600200"/>
            <a:ext cx="5105399" cy="4979988"/>
          </a:xfrm>
        </p:spPr>
        <p:txBody>
          <a:bodyPr anchor="ctr"/>
          <a:lstStyle/>
          <a:p>
            <a:pPr>
              <a:defRPr/>
            </a:pPr>
            <a:r>
              <a:rPr lang="en-US" dirty="0">
                <a:latin typeface="Candara" panose="020E0502030303020204" pitchFamily="34" charset="0"/>
              </a:rPr>
              <a:t>1896: </a:t>
            </a:r>
            <a:r>
              <a:rPr lang="en-US" i="1" dirty="0">
                <a:latin typeface="Candara" panose="020E0502030303020204" pitchFamily="34" charset="0"/>
              </a:rPr>
              <a:t>Plessy v. Ferguson -</a:t>
            </a:r>
            <a:r>
              <a:rPr lang="en-US" dirty="0">
                <a:latin typeface="Candara" panose="020E0502030303020204" pitchFamily="34" charset="0"/>
              </a:rPr>
              <a:t> U.S. Supreme Court rules “separate but equal” legal.</a:t>
            </a:r>
          </a:p>
          <a:p>
            <a:pPr>
              <a:defRPr/>
            </a:pPr>
            <a:r>
              <a:rPr lang="en-US" dirty="0">
                <a:latin typeface="Candara" panose="020E0502030303020204" pitchFamily="34" charset="0"/>
              </a:rPr>
              <a:t>Southern states pass laws requiring racial segregation in public schools.</a:t>
            </a:r>
          </a:p>
        </p:txBody>
      </p:sp>
      <p:pic>
        <p:nvPicPr>
          <p:cNvPr id="52228" name="Content Placeholder 5">
            <a:extLst>
              <a:ext uri="{FF2B5EF4-FFF2-40B4-BE49-F238E27FC236}">
                <a16:creationId xmlns:a16="http://schemas.microsoft.com/office/drawing/2014/main" id="{2E02BC1E-2AD5-4CF8-B3ED-85DC86ACD65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88126" y="2254704"/>
            <a:ext cx="5803874" cy="3670980"/>
          </a:xfrm>
        </p:spPr>
      </p:pic>
      <p:sp>
        <p:nvSpPr>
          <p:cNvPr id="52229" name="TextBox 6">
            <a:extLst>
              <a:ext uri="{FF2B5EF4-FFF2-40B4-BE49-F238E27FC236}">
                <a16:creationId xmlns:a16="http://schemas.microsoft.com/office/drawing/2014/main" id="{AA0F75E1-AC47-4660-BD47-04EDF3878938}"/>
              </a:ext>
            </a:extLst>
          </p:cNvPr>
          <p:cNvSpPr txBox="1">
            <a:spLocks noChangeArrowheads="1"/>
          </p:cNvSpPr>
          <p:nvPr/>
        </p:nvSpPr>
        <p:spPr bwMode="auto">
          <a:xfrm>
            <a:off x="6848488" y="5925684"/>
            <a:ext cx="4883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1900 U.S. Supreme Court</a:t>
            </a:r>
          </a:p>
        </p:txBody>
      </p:sp>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3D33D4B-15CD-478C-950D-62C9E3D362F0}"/>
              </a:ext>
            </a:extLst>
          </p:cNvPr>
          <p:cNvSpPr>
            <a:spLocks noGrp="1" noChangeArrowheads="1"/>
          </p:cNvSpPr>
          <p:nvPr>
            <p:ph type="title"/>
          </p:nvPr>
        </p:nvSpPr>
        <p:spPr>
          <a:xfrm>
            <a:off x="914400" y="277813"/>
            <a:ext cx="10820400" cy="1143000"/>
          </a:xfrm>
        </p:spPr>
        <p:txBody>
          <a:bodyPr/>
          <a:lstStyle/>
          <a:p>
            <a:pPr algn="ctr" eaLnBrk="1" hangingPunct="1"/>
            <a:r>
              <a:rPr lang="en-US" altLang="en-US" sz="4000" dirty="0">
                <a:latin typeface="Cambria" panose="02040503050406030204" pitchFamily="18" charset="0"/>
                <a:ea typeface="Cambria" panose="02040503050406030204" pitchFamily="18" charset="0"/>
              </a:rPr>
              <a:t>Kentucky Negro Education Association (K.N.E.A.)</a:t>
            </a:r>
          </a:p>
        </p:txBody>
      </p:sp>
      <p:sp>
        <p:nvSpPr>
          <p:cNvPr id="54275" name="Rectangle 3">
            <a:extLst>
              <a:ext uri="{FF2B5EF4-FFF2-40B4-BE49-F238E27FC236}">
                <a16:creationId xmlns:a16="http://schemas.microsoft.com/office/drawing/2014/main" id="{F510EF3E-7ECB-4AC7-87E9-2750C50FE594}"/>
              </a:ext>
            </a:extLst>
          </p:cNvPr>
          <p:cNvSpPr>
            <a:spLocks noGrp="1" noChangeArrowheads="1"/>
          </p:cNvSpPr>
          <p:nvPr>
            <p:ph type="body" sz="half" idx="1"/>
          </p:nvPr>
        </p:nvSpPr>
        <p:spPr>
          <a:xfrm>
            <a:off x="914400" y="1600199"/>
            <a:ext cx="10668000" cy="4979987"/>
          </a:xfrm>
        </p:spPr>
        <p:txBody>
          <a:bodyPr anchor="ctr"/>
          <a:lstStyle/>
          <a:p>
            <a:pPr eaLnBrk="1" hangingPunct="1"/>
            <a:r>
              <a:rPr lang="en-US" altLang="en-US" dirty="0">
                <a:latin typeface="Candara" panose="020E0502030303020204" pitchFamily="34" charset="0"/>
              </a:rPr>
              <a:t>1874: Legislative Act established KY “Colored Common Schools” the first continuous system of black public education in America</a:t>
            </a:r>
          </a:p>
          <a:p>
            <a:pPr eaLnBrk="1" hangingPunct="1"/>
            <a:r>
              <a:rPr lang="en-US" altLang="en-US" dirty="0">
                <a:latin typeface="Candara" panose="020E0502030303020204" pitchFamily="34" charset="0"/>
              </a:rPr>
              <a:t>1877-1946: KNEA formed in Danville, KY; followed the 1870 “Georgia Model” for black education</a:t>
            </a:r>
          </a:p>
          <a:p>
            <a:pPr eaLnBrk="1" hangingPunct="1"/>
            <a:r>
              <a:rPr lang="en-US" altLang="en-US" dirty="0">
                <a:latin typeface="Candara" panose="020E0502030303020204" pitchFamily="34" charset="0"/>
              </a:rPr>
              <a:t>First KNEA Presidents: USCT W. J. Simmons and John H. Jackson</a:t>
            </a:r>
          </a:p>
          <a:p>
            <a:pPr eaLnBrk="1" hangingPunct="1"/>
            <a:r>
              <a:rPr lang="en-US" altLang="en-US" dirty="0">
                <a:latin typeface="Candara" panose="020E0502030303020204" pitchFamily="34" charset="0"/>
              </a:rPr>
              <a:t>First KNEA Secretary former USCT C. C. Vaughn</a:t>
            </a:r>
          </a:p>
        </p:txBody>
      </p:sp>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11CD7B2-33F3-44BA-8BB0-BFFB941E193B}"/>
              </a:ext>
            </a:extLst>
          </p:cNvPr>
          <p:cNvSpPr>
            <a:spLocks noGrp="1" noChangeArrowheads="1"/>
          </p:cNvSpPr>
          <p:nvPr>
            <p:ph type="title"/>
          </p:nvPr>
        </p:nvSpPr>
        <p:spPr/>
        <p:txBody>
          <a:bodyPr/>
          <a:lstStyle/>
          <a:p>
            <a:pPr algn="ctr" eaLnBrk="1" hangingPunct="1"/>
            <a:r>
              <a:rPr lang="en-US" altLang="en-US" dirty="0"/>
              <a:t>National Goals of K.N.E.A.</a:t>
            </a:r>
          </a:p>
        </p:txBody>
      </p:sp>
      <p:sp>
        <p:nvSpPr>
          <p:cNvPr id="56323" name="Rectangle 3">
            <a:extLst>
              <a:ext uri="{FF2B5EF4-FFF2-40B4-BE49-F238E27FC236}">
                <a16:creationId xmlns:a16="http://schemas.microsoft.com/office/drawing/2014/main" id="{3F70BA08-374F-4564-A56F-CB2B65BE0C9C}"/>
              </a:ext>
            </a:extLst>
          </p:cNvPr>
          <p:cNvSpPr>
            <a:spLocks noGrp="1" noChangeArrowheads="1"/>
          </p:cNvSpPr>
          <p:nvPr>
            <p:ph type="body" idx="1"/>
          </p:nvPr>
        </p:nvSpPr>
        <p:spPr>
          <a:xfrm>
            <a:off x="1028699" y="1692162"/>
            <a:ext cx="5715000" cy="4530725"/>
          </a:xfrm>
        </p:spPr>
        <p:txBody>
          <a:bodyPr anchor="ctr"/>
          <a:lstStyle/>
          <a:p>
            <a:pPr eaLnBrk="1" hangingPunct="1">
              <a:lnSpc>
                <a:spcPct val="90000"/>
              </a:lnSpc>
            </a:pPr>
            <a:r>
              <a:rPr lang="en-US" altLang="en-US" dirty="0">
                <a:latin typeface="Candara" panose="020E0502030303020204" pitchFamily="34" charset="0"/>
              </a:rPr>
              <a:t>Training black teachers</a:t>
            </a:r>
          </a:p>
          <a:p>
            <a:pPr eaLnBrk="1" hangingPunct="1">
              <a:lnSpc>
                <a:spcPct val="90000"/>
              </a:lnSpc>
            </a:pPr>
            <a:r>
              <a:rPr lang="en-US" altLang="en-US" dirty="0">
                <a:latin typeface="Candara" panose="020E0502030303020204" pitchFamily="34" charset="0"/>
              </a:rPr>
              <a:t>Pushing for single per-capita distribution of public school tax dollars</a:t>
            </a:r>
          </a:p>
          <a:p>
            <a:pPr eaLnBrk="1" hangingPunct="1">
              <a:lnSpc>
                <a:spcPct val="90000"/>
              </a:lnSpc>
            </a:pPr>
            <a:r>
              <a:rPr lang="en-US" altLang="en-US" dirty="0">
                <a:latin typeface="Candara" panose="020E0502030303020204" pitchFamily="34" charset="0"/>
              </a:rPr>
              <a:t>Promotion of statewide Rosenwald School building programs</a:t>
            </a:r>
          </a:p>
        </p:txBody>
      </p:sp>
      <p:pic>
        <p:nvPicPr>
          <p:cNvPr id="4" name="Picture 6" descr="CCVaughn">
            <a:extLst>
              <a:ext uri="{FF2B5EF4-FFF2-40B4-BE49-F238E27FC236}">
                <a16:creationId xmlns:a16="http://schemas.microsoft.com/office/drawing/2014/main" id="{5CA2F23E-38EA-49C6-A23A-3F1D29939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349457" y="2864151"/>
            <a:ext cx="2842543" cy="3564170"/>
          </a:xfrm>
          <a:prstGeom prst="rect">
            <a:avLst/>
          </a:prstGeom>
          <a:noFill/>
        </p:spPr>
      </p:pic>
      <p:pic>
        <p:nvPicPr>
          <p:cNvPr id="5" name="Content Placeholder 9" descr="Jackson, John H 1886-1898, 1907-1910.jpg">
            <a:extLst>
              <a:ext uri="{FF2B5EF4-FFF2-40B4-BE49-F238E27FC236}">
                <a16:creationId xmlns:a16="http://schemas.microsoft.com/office/drawing/2014/main" id="{1EE11D65-F33A-4AB0-B4AD-142DCD176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76999" y="1600199"/>
            <a:ext cx="2766343" cy="3605659"/>
          </a:xfrm>
          <a:prstGeom prst="rect">
            <a:avLst/>
          </a:prstGeom>
        </p:spPr>
      </p:pic>
      <p:sp>
        <p:nvSpPr>
          <p:cNvPr id="6" name="TextBox 1">
            <a:extLst>
              <a:ext uri="{FF2B5EF4-FFF2-40B4-BE49-F238E27FC236}">
                <a16:creationId xmlns:a16="http://schemas.microsoft.com/office/drawing/2014/main" id="{EE1C25C2-378A-4133-BB06-832354E7E4D0}"/>
              </a:ext>
            </a:extLst>
          </p:cNvPr>
          <p:cNvSpPr txBox="1">
            <a:spLocks noChangeArrowheads="1"/>
          </p:cNvSpPr>
          <p:nvPr/>
        </p:nvSpPr>
        <p:spPr bwMode="auto">
          <a:xfrm>
            <a:off x="6476999" y="5205858"/>
            <a:ext cx="2766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President John H. Jackson</a:t>
            </a:r>
          </a:p>
        </p:txBody>
      </p:sp>
      <p:sp>
        <p:nvSpPr>
          <p:cNvPr id="7" name="TextBox 6">
            <a:extLst>
              <a:ext uri="{FF2B5EF4-FFF2-40B4-BE49-F238E27FC236}">
                <a16:creationId xmlns:a16="http://schemas.microsoft.com/office/drawing/2014/main" id="{5D201A16-89F5-4D71-93B6-040B5CB7B9EE}"/>
              </a:ext>
            </a:extLst>
          </p:cNvPr>
          <p:cNvSpPr txBox="1">
            <a:spLocks noChangeArrowheads="1"/>
          </p:cNvSpPr>
          <p:nvPr/>
        </p:nvSpPr>
        <p:spPr bwMode="auto">
          <a:xfrm>
            <a:off x="9349457" y="6428321"/>
            <a:ext cx="2842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Secretary C. C. Vaughn</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9E7DB868-5E63-47AE-964B-1902C1304FF6}"/>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Tuskegee Institute</a:t>
            </a:r>
          </a:p>
        </p:txBody>
      </p:sp>
      <p:sp>
        <p:nvSpPr>
          <p:cNvPr id="3" name="Content Placeholder 2">
            <a:extLst>
              <a:ext uri="{FF2B5EF4-FFF2-40B4-BE49-F238E27FC236}">
                <a16:creationId xmlns:a16="http://schemas.microsoft.com/office/drawing/2014/main" id="{6732755E-5317-43F3-AE3E-875F2F3ECB7D}"/>
              </a:ext>
            </a:extLst>
          </p:cNvPr>
          <p:cNvSpPr>
            <a:spLocks noGrp="1"/>
          </p:cNvSpPr>
          <p:nvPr>
            <p:ph sz="half" idx="1"/>
          </p:nvPr>
        </p:nvSpPr>
        <p:spPr>
          <a:xfrm>
            <a:off x="990600" y="1524001"/>
            <a:ext cx="4800601" cy="5237163"/>
          </a:xfrm>
        </p:spPr>
        <p:txBody>
          <a:bodyPr anchor="ctr"/>
          <a:lstStyle/>
          <a:p>
            <a:pPr>
              <a:defRPr/>
            </a:pPr>
            <a:r>
              <a:rPr lang="en-US" dirty="0">
                <a:latin typeface="Candara" panose="020E0502030303020204" pitchFamily="34" charset="0"/>
              </a:rPr>
              <a:t>Established 1881 in Tuskegee, AL</a:t>
            </a:r>
          </a:p>
          <a:p>
            <a:pPr>
              <a:defRPr/>
            </a:pPr>
            <a:r>
              <a:rPr lang="en-US" dirty="0">
                <a:latin typeface="Candara" panose="020E0502030303020204" pitchFamily="34" charset="0"/>
              </a:rPr>
              <a:t>“Genius of Tuskegee” George Washington Carver, leading agricultural scientist and inventor</a:t>
            </a:r>
          </a:p>
        </p:txBody>
      </p:sp>
      <p:pic>
        <p:nvPicPr>
          <p:cNvPr id="58372" name="Content Placeholder 7">
            <a:extLst>
              <a:ext uri="{FF2B5EF4-FFF2-40B4-BE49-F238E27FC236}">
                <a16:creationId xmlns:a16="http://schemas.microsoft.com/office/drawing/2014/main" id="{D48FF3BB-E4E7-4C40-843A-B905578E502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55302" y="1981200"/>
            <a:ext cx="6136698" cy="4343400"/>
          </a:xfrm>
        </p:spPr>
      </p:pic>
      <p:sp>
        <p:nvSpPr>
          <p:cNvPr id="58373" name="TextBox 8">
            <a:extLst>
              <a:ext uri="{FF2B5EF4-FFF2-40B4-BE49-F238E27FC236}">
                <a16:creationId xmlns:a16="http://schemas.microsoft.com/office/drawing/2014/main" id="{469F2C70-7BF5-4762-9CF9-A392D6672472}"/>
              </a:ext>
            </a:extLst>
          </p:cNvPr>
          <p:cNvSpPr txBox="1">
            <a:spLocks noChangeArrowheads="1"/>
          </p:cNvSpPr>
          <p:nvPr/>
        </p:nvSpPr>
        <p:spPr bwMode="auto">
          <a:xfrm>
            <a:off x="6055302" y="6324600"/>
            <a:ext cx="613669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1902 Tuskegee Faculty</a:t>
            </a:r>
          </a:p>
        </p:txBody>
      </p:sp>
    </p:spTree>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94D1633-7C83-4684-A68A-03DB365F4EB0}"/>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W. E. B. DuBois</a:t>
            </a:r>
          </a:p>
        </p:txBody>
      </p:sp>
      <p:sp>
        <p:nvSpPr>
          <p:cNvPr id="13315" name="Rectangle 3">
            <a:extLst>
              <a:ext uri="{FF2B5EF4-FFF2-40B4-BE49-F238E27FC236}">
                <a16:creationId xmlns:a16="http://schemas.microsoft.com/office/drawing/2014/main" id="{B7CAD84D-A681-416F-90A9-5CFDC4831293}"/>
              </a:ext>
            </a:extLst>
          </p:cNvPr>
          <p:cNvSpPr>
            <a:spLocks noGrp="1" noChangeArrowheads="1"/>
          </p:cNvSpPr>
          <p:nvPr>
            <p:ph sz="half" idx="1"/>
          </p:nvPr>
        </p:nvSpPr>
        <p:spPr>
          <a:xfrm>
            <a:off x="990600" y="1647890"/>
            <a:ext cx="6248400" cy="4530725"/>
          </a:xfrm>
        </p:spPr>
        <p:txBody>
          <a:bodyPr anchor="ctr"/>
          <a:lstStyle/>
          <a:p>
            <a:pPr eaLnBrk="1" hangingPunct="1">
              <a:lnSpc>
                <a:spcPct val="90000"/>
              </a:lnSpc>
              <a:defRPr/>
            </a:pPr>
            <a:r>
              <a:rPr lang="en-US" altLang="en-US" dirty="0">
                <a:latin typeface="Candara" panose="020E0502030303020204" pitchFamily="34" charset="0"/>
              </a:rPr>
              <a:t>Harvard graduate</a:t>
            </a:r>
          </a:p>
          <a:p>
            <a:pPr eaLnBrk="1" hangingPunct="1">
              <a:lnSpc>
                <a:spcPct val="90000"/>
              </a:lnSpc>
              <a:defRPr/>
            </a:pPr>
            <a:r>
              <a:rPr lang="en-US" altLang="en-US" dirty="0">
                <a:latin typeface="Candara" panose="020E0502030303020204" pitchFamily="34" charset="0"/>
              </a:rPr>
              <a:t>America’s biggest proponent of black liberal arts education.</a:t>
            </a:r>
          </a:p>
          <a:p>
            <a:pPr eaLnBrk="1" hangingPunct="1">
              <a:lnSpc>
                <a:spcPct val="90000"/>
              </a:lnSpc>
              <a:defRPr/>
            </a:pPr>
            <a:r>
              <a:rPr lang="en-US" altLang="en-US" dirty="0">
                <a:latin typeface="Candara" panose="020E0502030303020204" pitchFamily="34" charset="0"/>
              </a:rPr>
              <a:t>An opponent of the Tuskegee industrial education model as a tool of the former “slaveocracy.”</a:t>
            </a:r>
          </a:p>
        </p:txBody>
      </p:sp>
      <p:pic>
        <p:nvPicPr>
          <p:cNvPr id="60420" name="Content Placeholder 4">
            <a:extLst>
              <a:ext uri="{FF2B5EF4-FFF2-40B4-BE49-F238E27FC236}">
                <a16:creationId xmlns:a16="http://schemas.microsoft.com/office/drawing/2014/main" id="{73CF0127-541D-4505-8541-2D856021F52D}"/>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15517"/>
          <a:stretch/>
        </p:blipFill>
        <p:spPr>
          <a:xfrm>
            <a:off x="7848600" y="1697196"/>
            <a:ext cx="3733800" cy="5160804"/>
          </a:xfrm>
        </p:spPr>
      </p:pic>
      <p:pic>
        <p:nvPicPr>
          <p:cNvPr id="5" name="10 - Higher Ground (Single Version)">
            <a:hlinkClick r:id="" action="ppaction://media"/>
            <a:extLst>
              <a:ext uri="{FF2B5EF4-FFF2-40B4-BE49-F238E27FC236}">
                <a16:creationId xmlns:a16="http://schemas.microsoft.com/office/drawing/2014/main" id="{2BB711D2-318E-4364-8D2D-38CDF8E84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6788" y="42227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610-C412-49AE-89CD-99E0566E7EF5}"/>
              </a:ext>
            </a:extLst>
          </p:cNvPr>
          <p:cNvSpPr>
            <a:spLocks noGrp="1"/>
          </p:cNvSpPr>
          <p:nvPr>
            <p:ph type="title" idx="4294967295"/>
          </p:nvPr>
        </p:nvSpPr>
        <p:spPr>
          <a:xfrm>
            <a:off x="914400" y="152401"/>
            <a:ext cx="8851900" cy="1387476"/>
          </a:xfrm>
        </p:spPr>
        <p:txBody>
          <a:bodyPr>
            <a:normAutofit/>
          </a:bodyPr>
          <a:lstStyle/>
          <a:p>
            <a:pPr>
              <a:defRPr/>
            </a:pPr>
            <a:r>
              <a:rPr lang="en-US" sz="5400" b="1" dirty="0">
                <a:solidFill>
                  <a:srgbClr val="000000"/>
                </a:solidFill>
                <a:latin typeface="Candara" panose="020E0502030303020204" pitchFamily="34" charset="0"/>
              </a:rPr>
              <a:t>Freedom Stories</a:t>
            </a:r>
            <a:br>
              <a:rPr lang="en-US" sz="4400" dirty="0">
                <a:solidFill>
                  <a:srgbClr val="000000"/>
                </a:solidFill>
                <a:latin typeface="Candara" panose="020E0502030303020204" pitchFamily="34" charset="0"/>
              </a:rPr>
            </a:br>
            <a:r>
              <a:rPr lang="en-US" sz="2800" dirty="0">
                <a:solidFill>
                  <a:srgbClr val="000000"/>
                </a:solidFill>
                <a:latin typeface="Candara" panose="020E0502030303020204" pitchFamily="34" charset="0"/>
              </a:rPr>
              <a:t>Unearthing the Black Heritage of Appalachia</a:t>
            </a:r>
            <a:endParaRPr lang="en-US" sz="4400" dirty="0">
              <a:solidFill>
                <a:srgbClr val="000000"/>
              </a:solidFill>
              <a:latin typeface="Candara" panose="020E0502030303020204" pitchFamily="34" charset="0"/>
            </a:endParaRPr>
          </a:p>
        </p:txBody>
      </p:sp>
      <p:sp>
        <p:nvSpPr>
          <p:cNvPr id="4" name="Rectangle 3">
            <a:extLst>
              <a:ext uri="{FF2B5EF4-FFF2-40B4-BE49-F238E27FC236}">
                <a16:creationId xmlns:a16="http://schemas.microsoft.com/office/drawing/2014/main" id="{679D27CD-063F-417A-92BF-265B6AE717E5}"/>
              </a:ext>
            </a:extLst>
          </p:cNvPr>
          <p:cNvSpPr/>
          <p:nvPr/>
        </p:nvSpPr>
        <p:spPr>
          <a:xfrm>
            <a:off x="1841595" y="2057400"/>
            <a:ext cx="8494711" cy="1546559"/>
          </a:xfrm>
          <a:prstGeom prst="rect">
            <a:avLst/>
          </a:prstGeom>
          <a:noFill/>
        </p:spPr>
        <p:txBody>
          <a:bodyPr wrap="square" lIns="68562" tIns="34281" rIns="68562" bIns="34281">
            <a:spAutoFit/>
          </a:bodyPr>
          <a:lstStyle/>
          <a:p>
            <a:pPr algn="ctr" defTabSz="342797">
              <a:defRPr/>
            </a:pPr>
            <a:r>
              <a:rPr lang="en-US" sz="3200" dirty="0">
                <a:solidFill>
                  <a:prstClr val="black"/>
                </a:solidFill>
                <a:latin typeface="Candara" panose="020E0502030303020204" pitchFamily="34" charset="0"/>
              </a:rPr>
              <a:t>This project is proudly supported by the National Endowment for the Humanities and produced by the International Storytelling Center.</a:t>
            </a:r>
            <a:endParaRPr lang="en-US" sz="7200" dirty="0">
              <a:ln w="0"/>
              <a:solidFill>
                <a:prstClr val="black"/>
              </a:solidFill>
              <a:latin typeface="Candara" panose="020E0502030303020204" pitchFamily="34" charset="0"/>
            </a:endParaRPr>
          </a:p>
        </p:txBody>
      </p:sp>
      <p:pic>
        <p:nvPicPr>
          <p:cNvPr id="9220" name="Picture 4">
            <a:extLst>
              <a:ext uri="{FF2B5EF4-FFF2-40B4-BE49-F238E27FC236}">
                <a16:creationId xmlns:a16="http://schemas.microsoft.com/office/drawing/2014/main" id="{CDE777A7-4DD5-48A1-B9AC-EA46FB5A1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627" y="4267201"/>
            <a:ext cx="3827173" cy="17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155C9E90-02B6-43E3-ABFC-E43796B5B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0199" y="4271682"/>
            <a:ext cx="3952051"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S NEH credit">
            <a:hlinkClick r:id="" action="ppaction://media"/>
            <a:extLst>
              <a:ext uri="{FF2B5EF4-FFF2-40B4-BE49-F238E27FC236}">
                <a16:creationId xmlns:a16="http://schemas.microsoft.com/office/drawing/2014/main" id="{F1197FB3-0B24-43A6-B8CC-0A40D49CA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304800"/>
            <a:ext cx="609441" cy="60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E43F9FB6-B7E1-46A3-9067-FCCFBF2203B6}"/>
              </a:ext>
            </a:extLst>
          </p:cNvPr>
          <p:cNvSpPr>
            <a:spLocks noGrp="1" noChangeArrowheads="1"/>
          </p:cNvSpPr>
          <p:nvPr>
            <p:ph type="title"/>
          </p:nvPr>
        </p:nvSpPr>
        <p:spPr/>
        <p:txBody>
          <a:bodyPr/>
          <a:lstStyle/>
          <a:p>
            <a:pPr algn="ctr" eaLnBrk="1" hangingPunct="1"/>
            <a:br>
              <a:rPr lang="en-US" altLang="en-US" sz="3800" dirty="0"/>
            </a:br>
            <a:r>
              <a:rPr lang="en-US" altLang="en-US" dirty="0">
                <a:latin typeface="Cambria" panose="02040503050406030204" pitchFamily="18" charset="0"/>
                <a:ea typeface="Cambria" panose="02040503050406030204" pitchFamily="18" charset="0"/>
              </a:rPr>
              <a:t>Booker T. Washington</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“The Wizard of Tuskegee” </a:t>
            </a:r>
            <a:br>
              <a:rPr lang="en-US" altLang="en-US" sz="3800" dirty="0"/>
            </a:br>
            <a:r>
              <a:rPr lang="en-US" altLang="en-US" sz="3800" dirty="0"/>
              <a:t> </a:t>
            </a:r>
          </a:p>
        </p:txBody>
      </p:sp>
      <p:sp>
        <p:nvSpPr>
          <p:cNvPr id="218115" name="Rectangle 3">
            <a:extLst>
              <a:ext uri="{FF2B5EF4-FFF2-40B4-BE49-F238E27FC236}">
                <a16:creationId xmlns:a16="http://schemas.microsoft.com/office/drawing/2014/main" id="{6A4FF297-18BF-4988-9843-CC91C805CE48}"/>
              </a:ext>
            </a:extLst>
          </p:cNvPr>
          <p:cNvSpPr>
            <a:spLocks noGrp="1" noChangeArrowheads="1"/>
          </p:cNvSpPr>
          <p:nvPr>
            <p:ph type="body" sz="half" idx="1"/>
          </p:nvPr>
        </p:nvSpPr>
        <p:spPr>
          <a:xfrm>
            <a:off x="1066800" y="1752601"/>
            <a:ext cx="6324600" cy="4378325"/>
          </a:xfrm>
        </p:spPr>
        <p:txBody>
          <a:bodyPr anchor="ctr"/>
          <a:lstStyle/>
          <a:p>
            <a:pPr eaLnBrk="1" hangingPunct="1"/>
            <a:r>
              <a:rPr lang="en-US" altLang="en-US" dirty="0">
                <a:latin typeface="Candara" panose="020E0502030303020204" pitchFamily="34" charset="0"/>
              </a:rPr>
              <a:t>Leading American proponent of industrial education.</a:t>
            </a:r>
          </a:p>
          <a:p>
            <a:pPr eaLnBrk="1" hangingPunct="1"/>
            <a:r>
              <a:rPr lang="en-US" altLang="en-US" dirty="0">
                <a:latin typeface="Candara" panose="020E0502030303020204" pitchFamily="34" charset="0"/>
              </a:rPr>
              <a:t>Circa 1904, Washington develops plan for rural school buildings funded by local government, African Americans, and philanthropy</a:t>
            </a:r>
          </a:p>
        </p:txBody>
      </p:sp>
      <p:pic>
        <p:nvPicPr>
          <p:cNvPr id="62468" name="Picture 4" descr="BT Washington">
            <a:extLst>
              <a:ext uri="{FF2B5EF4-FFF2-40B4-BE49-F238E27FC236}">
                <a16:creationId xmlns:a16="http://schemas.microsoft.com/office/drawing/2014/main" id="{E04EE0FF-1996-4D82-BC5D-6906181510E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497"/>
          <a:stretch/>
        </p:blipFill>
        <p:spPr>
          <a:xfrm>
            <a:off x="7772400" y="1752601"/>
            <a:ext cx="4114800" cy="5011651"/>
          </a:xfrm>
          <a:prstGeom prst="ellipse">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83B6-C1D5-48B7-922A-F0C71868E8AA}"/>
              </a:ext>
            </a:extLst>
          </p:cNvPr>
          <p:cNvSpPr>
            <a:spLocks noGrp="1"/>
          </p:cNvSpPr>
          <p:nvPr>
            <p:ph type="title"/>
          </p:nvPr>
        </p:nvSpPr>
        <p:spPr/>
        <p:txBody>
          <a:bodyPr/>
          <a:lstStyle/>
          <a:p>
            <a:pPr algn="ctr"/>
            <a:r>
              <a:rPr lang="en-US" dirty="0"/>
              <a:t>Tuskegee Institute, April 5, 1918</a:t>
            </a:r>
          </a:p>
        </p:txBody>
      </p:sp>
      <p:pic>
        <p:nvPicPr>
          <p:cNvPr id="5" name="Content Placeholder 4">
            <a:extLst>
              <a:ext uri="{FF2B5EF4-FFF2-40B4-BE49-F238E27FC236}">
                <a16:creationId xmlns:a16="http://schemas.microsoft.com/office/drawing/2014/main" id="{6AE258E8-2E47-4AC7-A3E0-092A944B1F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38" r="2454"/>
          <a:stretch/>
        </p:blipFill>
        <p:spPr>
          <a:xfrm>
            <a:off x="0" y="2362200"/>
            <a:ext cx="12192000" cy="3200400"/>
          </a:xfrm>
        </p:spPr>
      </p:pic>
      <p:sp>
        <p:nvSpPr>
          <p:cNvPr id="6" name="TextBox 5">
            <a:extLst>
              <a:ext uri="{FF2B5EF4-FFF2-40B4-BE49-F238E27FC236}">
                <a16:creationId xmlns:a16="http://schemas.microsoft.com/office/drawing/2014/main" id="{2CB55514-2C13-4407-A648-DD6A5718F6C5}"/>
              </a:ext>
            </a:extLst>
          </p:cNvPr>
          <p:cNvSpPr txBox="1"/>
          <p:nvPr/>
        </p:nvSpPr>
        <p:spPr>
          <a:xfrm>
            <a:off x="10184719" y="5585012"/>
            <a:ext cx="2007281" cy="246221"/>
          </a:xfrm>
          <a:prstGeom prst="rect">
            <a:avLst/>
          </a:prstGeom>
          <a:noFill/>
        </p:spPr>
        <p:txBody>
          <a:bodyPr wrap="none" rtlCol="0">
            <a:spAutoFit/>
          </a:bodyPr>
          <a:lstStyle/>
          <a:p>
            <a:r>
              <a:rPr lang="en-US" sz="1000" i="1" dirty="0">
                <a:latin typeface="Candara" panose="020E0502030303020204" pitchFamily="34" charset="0"/>
              </a:rPr>
              <a:t>Image courtesy Library of Congress</a:t>
            </a:r>
          </a:p>
        </p:txBody>
      </p:sp>
    </p:spTree>
    <p:extLst>
      <p:ext uri="{BB962C8B-B14F-4D97-AF65-F5344CB8AC3E}">
        <p14:creationId xmlns:p14="http://schemas.microsoft.com/office/powerpoint/2010/main" val="9187948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7DF0634-4E8D-4E72-A293-CB16A02CCD09}"/>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Major Funders of Black Industrial Education </a:t>
            </a:r>
          </a:p>
        </p:txBody>
      </p:sp>
      <p:sp>
        <p:nvSpPr>
          <p:cNvPr id="3" name="Content Placeholder 2">
            <a:extLst>
              <a:ext uri="{FF2B5EF4-FFF2-40B4-BE49-F238E27FC236}">
                <a16:creationId xmlns:a16="http://schemas.microsoft.com/office/drawing/2014/main" id="{6F58AAE6-65EC-4856-8B64-DCF4F236B290}"/>
              </a:ext>
            </a:extLst>
          </p:cNvPr>
          <p:cNvSpPr>
            <a:spLocks noGrp="1"/>
          </p:cNvSpPr>
          <p:nvPr>
            <p:ph sz="half" idx="1"/>
          </p:nvPr>
        </p:nvSpPr>
        <p:spPr>
          <a:xfrm>
            <a:off x="1055064" y="1620964"/>
            <a:ext cx="6096000" cy="4724400"/>
          </a:xfrm>
        </p:spPr>
        <p:txBody>
          <a:bodyPr anchor="ctr"/>
          <a:lstStyle/>
          <a:p>
            <a:pPr>
              <a:defRPr/>
            </a:pPr>
            <a:r>
              <a:rPr lang="en-US" dirty="0">
                <a:latin typeface="Candara" panose="020E0502030303020204" pitchFamily="34" charset="0"/>
              </a:rPr>
              <a:t>William Henry Baldwin, Long Island Railroad</a:t>
            </a:r>
          </a:p>
          <a:p>
            <a:pPr>
              <a:defRPr/>
            </a:pPr>
            <a:r>
              <a:rPr lang="en-US" dirty="0">
                <a:latin typeface="Candara" panose="020E0502030303020204" pitchFamily="34" charset="0"/>
              </a:rPr>
              <a:t>John D. Rockefeller, Sr., Standard Oil</a:t>
            </a:r>
          </a:p>
          <a:p>
            <a:pPr>
              <a:defRPr/>
            </a:pPr>
            <a:r>
              <a:rPr lang="en-US" dirty="0">
                <a:latin typeface="Candara" panose="020E0502030303020204" pitchFamily="34" charset="0"/>
              </a:rPr>
              <a:t>Paul J. Sachs, Fogg Museum</a:t>
            </a:r>
          </a:p>
          <a:p>
            <a:pPr>
              <a:defRPr/>
            </a:pPr>
            <a:r>
              <a:rPr lang="en-US" dirty="0">
                <a:latin typeface="Candara" panose="020E0502030303020204" pitchFamily="34" charset="0"/>
              </a:rPr>
              <a:t>George Peabody, J. P. Morgan &amp; Company</a:t>
            </a:r>
          </a:p>
        </p:txBody>
      </p:sp>
      <p:pic>
        <p:nvPicPr>
          <p:cNvPr id="64516" name="Content Placeholder 5">
            <a:extLst>
              <a:ext uri="{FF2B5EF4-FFF2-40B4-BE49-F238E27FC236}">
                <a16:creationId xmlns:a16="http://schemas.microsoft.com/office/drawing/2014/main" id="{4CE5070D-82D1-41C4-8FD7-1BAE966F5B7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173" b="3173"/>
          <a:stretch/>
        </p:blipFill>
        <p:spPr>
          <a:xfrm>
            <a:off x="7594713" y="1667352"/>
            <a:ext cx="1630362" cy="2173816"/>
          </a:xfrm>
        </p:spPr>
      </p:pic>
      <p:pic>
        <p:nvPicPr>
          <p:cNvPr id="64517" name="Picture 7">
            <a:extLst>
              <a:ext uri="{FF2B5EF4-FFF2-40B4-BE49-F238E27FC236}">
                <a16:creationId xmlns:a16="http://schemas.microsoft.com/office/drawing/2014/main" id="{0B3985CD-D631-4426-9491-6DBE1B8B45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1" r="3271"/>
          <a:stretch/>
        </p:blipFill>
        <p:spPr bwMode="auto">
          <a:xfrm>
            <a:off x="10073480" y="1667352"/>
            <a:ext cx="1630363" cy="217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8">
            <a:extLst>
              <a:ext uri="{FF2B5EF4-FFF2-40B4-BE49-F238E27FC236}">
                <a16:creationId xmlns:a16="http://schemas.microsoft.com/office/drawing/2014/main" id="{430B12ED-5BE3-4B90-ADCC-E1D2125C2890}"/>
              </a:ext>
            </a:extLst>
          </p:cNvPr>
          <p:cNvSpPr txBox="1">
            <a:spLocks noChangeArrowheads="1"/>
          </p:cNvSpPr>
          <p:nvPr/>
        </p:nvSpPr>
        <p:spPr bwMode="auto">
          <a:xfrm>
            <a:off x="7594712" y="3829276"/>
            <a:ext cx="16303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latin typeface="Candara" panose="020E0502030303020204" pitchFamily="34" charset="0"/>
              </a:rPr>
              <a:t>William Baldwin</a:t>
            </a:r>
          </a:p>
        </p:txBody>
      </p:sp>
      <p:sp>
        <p:nvSpPr>
          <p:cNvPr id="64519" name="TextBox 9">
            <a:extLst>
              <a:ext uri="{FF2B5EF4-FFF2-40B4-BE49-F238E27FC236}">
                <a16:creationId xmlns:a16="http://schemas.microsoft.com/office/drawing/2014/main" id="{64CCED63-8B90-40D2-AA02-93EE4378B325}"/>
              </a:ext>
            </a:extLst>
          </p:cNvPr>
          <p:cNvSpPr txBox="1">
            <a:spLocks noChangeArrowheads="1"/>
          </p:cNvSpPr>
          <p:nvPr/>
        </p:nvSpPr>
        <p:spPr bwMode="auto">
          <a:xfrm>
            <a:off x="9944894" y="3838673"/>
            <a:ext cx="2062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latin typeface="Candara" panose="020E0502030303020204" pitchFamily="34" charset="0"/>
              </a:rPr>
              <a:t>John D. Rockefeller, Sr.</a:t>
            </a:r>
          </a:p>
        </p:txBody>
      </p:sp>
      <p:pic>
        <p:nvPicPr>
          <p:cNvPr id="64520" name="Picture 11">
            <a:extLst>
              <a:ext uri="{FF2B5EF4-FFF2-40B4-BE49-F238E27FC236}">
                <a16:creationId xmlns:a16="http://schemas.microsoft.com/office/drawing/2014/main" id="{EAEE1909-E28E-4A79-9263-0E3CC58E35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75" r="7575"/>
          <a:stretch/>
        </p:blipFill>
        <p:spPr bwMode="auto">
          <a:xfrm>
            <a:off x="7594713" y="4252480"/>
            <a:ext cx="1630363" cy="217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TextBox 12">
            <a:extLst>
              <a:ext uri="{FF2B5EF4-FFF2-40B4-BE49-F238E27FC236}">
                <a16:creationId xmlns:a16="http://schemas.microsoft.com/office/drawing/2014/main" id="{21F310BD-B2A9-4233-8A90-BF940BA2A7CB}"/>
              </a:ext>
            </a:extLst>
          </p:cNvPr>
          <p:cNvSpPr txBox="1">
            <a:spLocks noChangeArrowheads="1"/>
          </p:cNvSpPr>
          <p:nvPr/>
        </p:nvSpPr>
        <p:spPr bwMode="auto">
          <a:xfrm>
            <a:off x="7594711" y="6426298"/>
            <a:ext cx="1630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latin typeface="Candara" panose="020E0502030303020204" pitchFamily="34" charset="0"/>
              </a:rPr>
              <a:t>Paul J. Sachs</a:t>
            </a:r>
          </a:p>
        </p:txBody>
      </p:sp>
      <p:pic>
        <p:nvPicPr>
          <p:cNvPr id="64522" name="Picture 17">
            <a:extLst>
              <a:ext uri="{FF2B5EF4-FFF2-40B4-BE49-F238E27FC236}">
                <a16:creationId xmlns:a16="http://schemas.microsoft.com/office/drawing/2014/main" id="{8B9865F0-D799-40F4-AA46-511907D585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44" r="18744"/>
          <a:stretch/>
        </p:blipFill>
        <p:spPr bwMode="auto">
          <a:xfrm>
            <a:off x="10103984" y="4252481"/>
            <a:ext cx="1630363" cy="217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Box 18">
            <a:extLst>
              <a:ext uri="{FF2B5EF4-FFF2-40B4-BE49-F238E27FC236}">
                <a16:creationId xmlns:a16="http://schemas.microsoft.com/office/drawing/2014/main" id="{4BFABD69-37F0-441B-BC8F-B8FD6F5CE122}"/>
              </a:ext>
            </a:extLst>
          </p:cNvPr>
          <p:cNvSpPr txBox="1">
            <a:spLocks noChangeArrowheads="1"/>
          </p:cNvSpPr>
          <p:nvPr/>
        </p:nvSpPr>
        <p:spPr bwMode="auto">
          <a:xfrm>
            <a:off x="10103984" y="6426298"/>
            <a:ext cx="16303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latin typeface="Candara" panose="020E0502030303020204" pitchFamily="34" charset="0"/>
              </a:rPr>
              <a:t>George Peabody</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371A927C-2B43-4D14-8ABA-4E5ED6B3010E}"/>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Rural School Funding</a:t>
            </a:r>
          </a:p>
        </p:txBody>
      </p:sp>
      <p:sp>
        <p:nvSpPr>
          <p:cNvPr id="220163" name="Rectangle 3">
            <a:extLst>
              <a:ext uri="{FF2B5EF4-FFF2-40B4-BE49-F238E27FC236}">
                <a16:creationId xmlns:a16="http://schemas.microsoft.com/office/drawing/2014/main" id="{5551808A-AA75-4645-B286-0AD3DC4F23E1}"/>
              </a:ext>
            </a:extLst>
          </p:cNvPr>
          <p:cNvSpPr>
            <a:spLocks noGrp="1" noChangeArrowheads="1"/>
          </p:cNvSpPr>
          <p:nvPr>
            <p:ph sz="half" idx="1"/>
          </p:nvPr>
        </p:nvSpPr>
        <p:spPr>
          <a:xfrm>
            <a:off x="1066800" y="1639362"/>
            <a:ext cx="6553200" cy="4530725"/>
          </a:xfrm>
        </p:spPr>
        <p:txBody>
          <a:bodyPr anchor="ctr"/>
          <a:lstStyle/>
          <a:p>
            <a:pPr eaLnBrk="1" hangingPunct="1"/>
            <a:r>
              <a:rPr lang="en-US" altLang="en-US" dirty="0">
                <a:latin typeface="Candara" panose="020E0502030303020204" pitchFamily="34" charset="0"/>
              </a:rPr>
              <a:t>1912: Washington and Julius Rosenwald develop plans to build new schools throughout the South designed by Robert R. </a:t>
            </a:r>
            <a:r>
              <a:rPr lang="en-US" altLang="en-US" dirty="0" err="1">
                <a:latin typeface="Candara" panose="020E0502030303020204" pitchFamily="34" charset="0"/>
              </a:rPr>
              <a:t>Moton</a:t>
            </a:r>
            <a:r>
              <a:rPr lang="en-US" altLang="en-US" dirty="0">
                <a:latin typeface="Candara" panose="020E0502030303020204" pitchFamily="34" charset="0"/>
              </a:rPr>
              <a:t>, director of the Tuskegee Extension Department. </a:t>
            </a:r>
          </a:p>
          <a:p>
            <a:pPr eaLnBrk="1" hangingPunct="1"/>
            <a:r>
              <a:rPr lang="en-US" altLang="en-US" dirty="0">
                <a:latin typeface="Candara" panose="020E0502030303020204" pitchFamily="34" charset="0"/>
              </a:rPr>
              <a:t>The program operates until Washington’s death in 1915.</a:t>
            </a:r>
          </a:p>
        </p:txBody>
      </p:sp>
      <p:pic>
        <p:nvPicPr>
          <p:cNvPr id="66564" name="Content Placeholder 3">
            <a:extLst>
              <a:ext uri="{FF2B5EF4-FFF2-40B4-BE49-F238E27FC236}">
                <a16:creationId xmlns:a16="http://schemas.microsoft.com/office/drawing/2014/main" id="{3A3CCFCC-0F87-4571-B674-71692538D1A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9371"/>
          <a:stretch/>
        </p:blipFill>
        <p:spPr>
          <a:xfrm>
            <a:off x="8076966" y="1745995"/>
            <a:ext cx="3496469" cy="4696079"/>
          </a:xfrm>
        </p:spPr>
      </p:pic>
      <p:sp>
        <p:nvSpPr>
          <p:cNvPr id="66565" name="TextBox 4">
            <a:extLst>
              <a:ext uri="{FF2B5EF4-FFF2-40B4-BE49-F238E27FC236}">
                <a16:creationId xmlns:a16="http://schemas.microsoft.com/office/drawing/2014/main" id="{6B4A806B-33BE-4C08-BBE1-66658E5AFB02}"/>
              </a:ext>
            </a:extLst>
          </p:cNvPr>
          <p:cNvSpPr txBox="1">
            <a:spLocks noChangeArrowheads="1"/>
          </p:cNvSpPr>
          <p:nvPr/>
        </p:nvSpPr>
        <p:spPr bwMode="auto">
          <a:xfrm>
            <a:off x="8085933" y="6442074"/>
            <a:ext cx="349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Robert </a:t>
            </a:r>
            <a:r>
              <a:rPr lang="en-US" altLang="en-US" dirty="0" err="1">
                <a:latin typeface="Candara" panose="020E0502030303020204" pitchFamily="34" charset="0"/>
              </a:rPr>
              <a:t>Russa</a:t>
            </a:r>
            <a:r>
              <a:rPr lang="en-US" altLang="en-US" dirty="0">
                <a:latin typeface="Candara" panose="020E0502030303020204" pitchFamily="34" charset="0"/>
              </a:rPr>
              <a:t> </a:t>
            </a:r>
            <a:r>
              <a:rPr lang="en-US" altLang="en-US" dirty="0" err="1">
                <a:latin typeface="Candara" panose="020E0502030303020204" pitchFamily="34" charset="0"/>
              </a:rPr>
              <a:t>Moton</a:t>
            </a:r>
            <a:endParaRPr lang="en-US" altLang="en-US" dirty="0">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0829F12F-EE31-4C1D-B72A-FA7413C88D79}"/>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Julius Rosenwald Fund </a:t>
            </a:r>
            <a:endParaRPr lang="en-US" altLang="en-US" dirty="0"/>
          </a:p>
        </p:txBody>
      </p:sp>
      <p:sp>
        <p:nvSpPr>
          <p:cNvPr id="68611" name="Rectangle 3">
            <a:extLst>
              <a:ext uri="{FF2B5EF4-FFF2-40B4-BE49-F238E27FC236}">
                <a16:creationId xmlns:a16="http://schemas.microsoft.com/office/drawing/2014/main" id="{1664D9C1-3B48-4053-94BC-203054556D8A}"/>
              </a:ext>
            </a:extLst>
          </p:cNvPr>
          <p:cNvSpPr>
            <a:spLocks noGrp="1" noChangeArrowheads="1"/>
          </p:cNvSpPr>
          <p:nvPr>
            <p:ph type="body" sz="half" idx="1"/>
          </p:nvPr>
        </p:nvSpPr>
        <p:spPr>
          <a:xfrm>
            <a:off x="990600" y="1600201"/>
            <a:ext cx="6477000" cy="5105399"/>
          </a:xfrm>
        </p:spPr>
        <p:txBody>
          <a:bodyPr anchor="ctr"/>
          <a:lstStyle/>
          <a:p>
            <a:pPr eaLnBrk="1" hangingPunct="1"/>
            <a:r>
              <a:rPr lang="en-US" altLang="en-US" sz="2600" dirty="0">
                <a:latin typeface="Candara" panose="020E0502030303020204" pitchFamily="34" charset="0"/>
              </a:rPr>
              <a:t>1920: Julius Rosenwald Fund Office opens in Nashville, TN </a:t>
            </a:r>
          </a:p>
          <a:p>
            <a:pPr eaLnBrk="1" hangingPunct="1"/>
            <a:r>
              <a:rPr lang="en-US" altLang="en-US" sz="2600" dirty="0">
                <a:latin typeface="Candara" panose="020E0502030303020204" pitchFamily="34" charset="0"/>
              </a:rPr>
              <a:t>1928: the Fund reorganized from private to corporate philanthropy following Rosenwald’s death.</a:t>
            </a:r>
          </a:p>
          <a:p>
            <a:pPr eaLnBrk="1" hangingPunct="1"/>
            <a:r>
              <a:rPr lang="en-US" altLang="en-US" sz="2600" dirty="0">
                <a:latin typeface="Candara" panose="020E0502030303020204" pitchFamily="34" charset="0"/>
              </a:rPr>
              <a:t>Largest black school building program in the nation.</a:t>
            </a:r>
          </a:p>
          <a:p>
            <a:pPr eaLnBrk="1" hangingPunct="1"/>
            <a:r>
              <a:rPr lang="en-US" altLang="en-US" sz="2600" dirty="0">
                <a:latin typeface="Candara" panose="020E0502030303020204" pitchFamily="34" charset="0"/>
              </a:rPr>
              <a:t>Margaret Murray Washington continued her husband’s school building efforts following his death, from 1915-1920.</a:t>
            </a:r>
          </a:p>
        </p:txBody>
      </p:sp>
      <p:pic>
        <p:nvPicPr>
          <p:cNvPr id="68612" name="Content Placeholder 3">
            <a:extLst>
              <a:ext uri="{FF2B5EF4-FFF2-40B4-BE49-F238E27FC236}">
                <a16:creationId xmlns:a16="http://schemas.microsoft.com/office/drawing/2014/main" id="{A2707585-82DB-4137-B1A7-1E89DD9CC09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6000" r="16000"/>
          <a:stretch/>
        </p:blipFill>
        <p:spPr>
          <a:xfrm>
            <a:off x="7543800" y="1678576"/>
            <a:ext cx="4648200" cy="4562755"/>
          </a:xfrm>
        </p:spPr>
      </p:pic>
      <p:sp>
        <p:nvSpPr>
          <p:cNvPr id="68613" name="TextBox 4">
            <a:extLst>
              <a:ext uri="{FF2B5EF4-FFF2-40B4-BE49-F238E27FC236}">
                <a16:creationId xmlns:a16="http://schemas.microsoft.com/office/drawing/2014/main" id="{7BAD2E67-86D2-473F-88C4-4EBDBDBADE82}"/>
              </a:ext>
            </a:extLst>
          </p:cNvPr>
          <p:cNvSpPr txBox="1">
            <a:spLocks noChangeArrowheads="1"/>
          </p:cNvSpPr>
          <p:nvPr/>
        </p:nvSpPr>
        <p:spPr bwMode="auto">
          <a:xfrm>
            <a:off x="7543800" y="6241331"/>
            <a:ext cx="464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Margaret Murray Washington</a:t>
            </a:r>
          </a:p>
        </p:txBody>
      </p:sp>
    </p:spTree>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1EAC290-1969-4B03-8FE4-D6CE17E189E9}"/>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Edwin Rogers </a:t>
            </a:r>
            <a:r>
              <a:rPr lang="en-US" altLang="en-US" dirty="0" err="1">
                <a:latin typeface="Cambria" panose="02040503050406030204" pitchFamily="18" charset="0"/>
                <a:ea typeface="Cambria" panose="02040503050406030204" pitchFamily="18" charset="0"/>
              </a:rPr>
              <a:t>Embree</a:t>
            </a:r>
            <a:r>
              <a:rPr lang="en-US" altLang="en-US" dirty="0">
                <a:latin typeface="Cambria" panose="02040503050406030204" pitchFamily="18" charset="0"/>
                <a:ea typeface="Cambria" panose="02040503050406030204" pitchFamily="18" charset="0"/>
              </a:rPr>
              <a:t>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(1883-1950)</a:t>
            </a:r>
          </a:p>
        </p:txBody>
      </p:sp>
      <p:pic>
        <p:nvPicPr>
          <p:cNvPr id="70659" name="Content Placeholder 3" descr="RC_Edwin_Embree_cover.jpg">
            <a:extLst>
              <a:ext uri="{FF2B5EF4-FFF2-40B4-BE49-F238E27FC236}">
                <a16:creationId xmlns:a16="http://schemas.microsoft.com/office/drawing/2014/main" id="{62706E4D-7026-455E-AE44-7B66D1C2FBE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153400" y="1733330"/>
            <a:ext cx="3505200" cy="5129152"/>
          </a:xfrm>
        </p:spPr>
      </p:pic>
      <p:sp>
        <p:nvSpPr>
          <p:cNvPr id="70660" name="Content Placeholder 4">
            <a:extLst>
              <a:ext uri="{FF2B5EF4-FFF2-40B4-BE49-F238E27FC236}">
                <a16:creationId xmlns:a16="http://schemas.microsoft.com/office/drawing/2014/main" id="{4A68DD26-85A0-4907-BFFD-95169F23BAD1}"/>
              </a:ext>
            </a:extLst>
          </p:cNvPr>
          <p:cNvSpPr>
            <a:spLocks noGrp="1" noChangeArrowheads="1"/>
          </p:cNvSpPr>
          <p:nvPr>
            <p:ph sz="half" idx="2"/>
          </p:nvPr>
        </p:nvSpPr>
        <p:spPr>
          <a:xfrm>
            <a:off x="914400" y="1676400"/>
            <a:ext cx="6553200" cy="4378325"/>
          </a:xfrm>
        </p:spPr>
        <p:txBody>
          <a:bodyPr anchor="ctr"/>
          <a:lstStyle/>
          <a:p>
            <a:pPr eaLnBrk="1" hangingPunct="1"/>
            <a:r>
              <a:rPr lang="en-US" altLang="en-US" dirty="0">
                <a:latin typeface="Candara" panose="020E0502030303020204" pitchFamily="34" charset="0"/>
              </a:rPr>
              <a:t>Grandson of Reverend John G. Fee, founder of Berea College</a:t>
            </a:r>
          </a:p>
          <a:p>
            <a:pPr eaLnBrk="1" hangingPunct="1"/>
            <a:r>
              <a:rPr lang="en-US" altLang="en-US" dirty="0">
                <a:latin typeface="Candara" panose="020E0502030303020204" pitchFamily="34" charset="0"/>
              </a:rPr>
              <a:t>President of the Julius Rosenwald Fund</a:t>
            </a:r>
          </a:p>
          <a:p>
            <a:pPr eaLnBrk="1" hangingPunct="1"/>
            <a:r>
              <a:rPr lang="en-US" altLang="en-US" dirty="0">
                <a:latin typeface="Candara" panose="020E0502030303020204" pitchFamily="34" charset="0"/>
              </a:rPr>
              <a:t>Vice President of the Rockefeller Foundation</a:t>
            </a:r>
          </a:p>
        </p:txBody>
      </p:sp>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449514C-5148-4546-8746-575E958030A9}"/>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Rosenwald Fund</a:t>
            </a:r>
          </a:p>
        </p:txBody>
      </p:sp>
      <p:sp>
        <p:nvSpPr>
          <p:cNvPr id="219139" name="Rectangle 3">
            <a:extLst>
              <a:ext uri="{FF2B5EF4-FFF2-40B4-BE49-F238E27FC236}">
                <a16:creationId xmlns:a16="http://schemas.microsoft.com/office/drawing/2014/main" id="{B78FC3CF-0769-41D8-BAEA-337CACB0B2D1}"/>
              </a:ext>
            </a:extLst>
          </p:cNvPr>
          <p:cNvSpPr>
            <a:spLocks noGrp="1" noChangeArrowheads="1"/>
          </p:cNvSpPr>
          <p:nvPr>
            <p:ph type="body" idx="1"/>
          </p:nvPr>
        </p:nvSpPr>
        <p:spPr/>
        <p:txBody>
          <a:bodyPr anchor="ctr"/>
          <a:lstStyle/>
          <a:p>
            <a:pPr eaLnBrk="1" hangingPunct="1">
              <a:defRPr/>
            </a:pPr>
            <a:r>
              <a:rPr lang="en-US" altLang="en-US" dirty="0">
                <a:latin typeface="Candara" panose="020E0502030303020204" pitchFamily="34" charset="0"/>
              </a:rPr>
              <a:t>From 1915-1932 the Rosenwald Fund and Tuskegee Institute built:</a:t>
            </a:r>
          </a:p>
          <a:p>
            <a:pPr lvl="1" eaLnBrk="1" hangingPunct="1">
              <a:defRPr/>
            </a:pPr>
            <a:r>
              <a:rPr lang="en-US" altLang="en-US" dirty="0">
                <a:latin typeface="Candara" panose="020E0502030303020204" pitchFamily="34" charset="0"/>
              </a:rPr>
              <a:t>4,977 schools</a:t>
            </a:r>
          </a:p>
          <a:p>
            <a:pPr lvl="1" eaLnBrk="1" hangingPunct="1">
              <a:defRPr/>
            </a:pPr>
            <a:r>
              <a:rPr lang="en-US" altLang="en-US" dirty="0">
                <a:latin typeface="Candara" panose="020E0502030303020204" pitchFamily="34" charset="0"/>
              </a:rPr>
              <a:t>217 teacher’s homes</a:t>
            </a:r>
          </a:p>
          <a:p>
            <a:pPr lvl="1" eaLnBrk="1" hangingPunct="1">
              <a:defRPr/>
            </a:pPr>
            <a:r>
              <a:rPr lang="en-US" altLang="en-US" dirty="0">
                <a:latin typeface="Candara" panose="020E0502030303020204" pitchFamily="34" charset="0"/>
              </a:rPr>
              <a:t>163 shops in fifteen southern states </a:t>
            </a:r>
          </a:p>
          <a:p>
            <a:pPr lvl="1" eaLnBrk="1" hangingPunct="1">
              <a:defRPr/>
            </a:pPr>
            <a:r>
              <a:rPr lang="en-US" altLang="en-US" dirty="0">
                <a:latin typeface="Candara" panose="020E0502030303020204" pitchFamily="34" charset="0"/>
              </a:rPr>
              <a:t>expending $28,408,520.</a:t>
            </a:r>
          </a:p>
          <a:p>
            <a:pPr eaLnBrk="1" hangingPunct="1">
              <a:defRPr/>
            </a:pPr>
            <a:r>
              <a:rPr lang="en-US" altLang="en-US" dirty="0">
                <a:latin typeface="Candara" panose="020E0502030303020204" pitchFamily="34" charset="0"/>
              </a:rPr>
              <a:t>1909: Northern corporate funders discontinue financial aid to Washington and Tuskegee Institute</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4">
            <a:extLst>
              <a:ext uri="{FF2B5EF4-FFF2-40B4-BE49-F238E27FC236}">
                <a16:creationId xmlns:a16="http://schemas.microsoft.com/office/drawing/2014/main" id="{C7B58C89-917E-4291-99AC-587904558A4B}"/>
              </a:ext>
            </a:extLst>
          </p:cNvPr>
          <p:cNvGraphicFramePr>
            <a:graphicFrameLocks noChangeAspect="1"/>
          </p:cNvGraphicFramePr>
          <p:nvPr>
            <p:extLst>
              <p:ext uri="{D42A27DB-BD31-4B8C-83A1-F6EECF244321}">
                <p14:modId xmlns:p14="http://schemas.microsoft.com/office/powerpoint/2010/main" val="2520467861"/>
              </p:ext>
            </p:extLst>
          </p:nvPr>
        </p:nvGraphicFramePr>
        <p:xfrm>
          <a:off x="2819400" y="1623966"/>
          <a:ext cx="7162800" cy="5201377"/>
        </p:xfrm>
        <a:graphic>
          <a:graphicData uri="http://schemas.openxmlformats.org/presentationml/2006/ole">
            <mc:AlternateContent xmlns:mc="http://schemas.openxmlformats.org/markup-compatibility/2006">
              <mc:Choice xmlns:v="urn:schemas-microsoft-com:vml" Requires="v">
                <p:oleObj spid="_x0000_s74789" name="Chart" r:id="rId4" imgW="5019853" imgH="3762463" progId="Excel.Chart.8">
                  <p:embed/>
                </p:oleObj>
              </mc:Choice>
              <mc:Fallback>
                <p:oleObj name="Chart" r:id="rId4" imgW="5019853" imgH="3762463"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23966"/>
                        <a:ext cx="7162800" cy="5201377"/>
                      </a:xfrm>
                      <a:prstGeom prst="rect">
                        <a:avLst/>
                      </a:prstGeom>
                      <a:noFill/>
                      <a:ln>
                        <a:noFill/>
                      </a:ln>
                      <a:effectLst/>
                    </p:spPr>
                  </p:pic>
                </p:oleObj>
              </mc:Fallback>
            </mc:AlternateContent>
          </a:graphicData>
        </a:graphic>
      </p:graphicFrame>
      <p:sp>
        <p:nvSpPr>
          <p:cNvPr id="74755" name="Rectangle 5">
            <a:extLst>
              <a:ext uri="{FF2B5EF4-FFF2-40B4-BE49-F238E27FC236}">
                <a16:creationId xmlns:a16="http://schemas.microsoft.com/office/drawing/2014/main" id="{1BE6ADF1-E483-4161-9071-DD2E5683DB7F}"/>
              </a:ext>
            </a:extLst>
          </p:cNvPr>
          <p:cNvSpPr>
            <a:spLocks noGrp="1" noChangeArrowheads="1"/>
          </p:cNvSpPr>
          <p:nvPr>
            <p:ph type="title"/>
          </p:nvPr>
        </p:nvSpPr>
        <p:spPr/>
        <p:txBody>
          <a:bodyPr/>
          <a:lstStyle/>
          <a:p>
            <a:pPr algn="ctr" eaLnBrk="1" hangingPunct="1"/>
            <a:r>
              <a:rPr lang="en-US" altLang="en-US" sz="4400" dirty="0">
                <a:latin typeface="Cambria" panose="02040503050406030204" pitchFamily="18" charset="0"/>
                <a:ea typeface="Cambria" panose="02040503050406030204" pitchFamily="18" charset="0"/>
              </a:rPr>
              <a:t>State by State Use of </a:t>
            </a:r>
            <a:br>
              <a:rPr lang="en-US" altLang="en-US" sz="4400" dirty="0">
                <a:latin typeface="Cambria" panose="02040503050406030204" pitchFamily="18" charset="0"/>
                <a:ea typeface="Cambria" panose="02040503050406030204" pitchFamily="18" charset="0"/>
              </a:rPr>
            </a:br>
            <a:r>
              <a:rPr lang="en-US" altLang="en-US" sz="4400" dirty="0">
                <a:latin typeface="Cambria" panose="02040503050406030204" pitchFamily="18" charset="0"/>
                <a:ea typeface="Cambria" panose="02040503050406030204" pitchFamily="18" charset="0"/>
              </a:rPr>
              <a:t>Rosenwald School Building Funds</a:t>
            </a:r>
          </a:p>
        </p:txBody>
      </p:sp>
    </p:spTree>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F620B-069A-45D5-893A-85680612FA4C}"/>
              </a:ext>
            </a:extLst>
          </p:cNvPr>
          <p:cNvPicPr>
            <a:picLocks noChangeAspect="1"/>
          </p:cNvPicPr>
          <p:nvPr/>
        </p:nvPicPr>
        <p:blipFill rotWithShape="1">
          <a:blip r:embed="rId2">
            <a:extLst>
              <a:ext uri="{28A0092B-C50C-407E-A947-70E740481C1C}">
                <a14:useLocalDpi xmlns:a14="http://schemas.microsoft.com/office/drawing/2010/main" val="0"/>
              </a:ext>
            </a:extLst>
          </a:blip>
          <a:srcRect t="7777" b="24445"/>
          <a:stretch/>
        </p:blipFill>
        <p:spPr>
          <a:xfrm>
            <a:off x="1066800" y="1744980"/>
            <a:ext cx="10058400" cy="5113020"/>
          </a:xfrm>
          <a:prstGeom prst="rect">
            <a:avLst/>
          </a:prstGeom>
        </p:spPr>
      </p:pic>
      <p:sp>
        <p:nvSpPr>
          <p:cNvPr id="5" name="Title 4">
            <a:extLst>
              <a:ext uri="{FF2B5EF4-FFF2-40B4-BE49-F238E27FC236}">
                <a16:creationId xmlns:a16="http://schemas.microsoft.com/office/drawing/2014/main" id="{474FF5A3-D027-4F73-870A-3C370C1DA419}"/>
              </a:ext>
            </a:extLst>
          </p:cNvPr>
          <p:cNvSpPr>
            <a:spLocks noGrp="1"/>
          </p:cNvSpPr>
          <p:nvPr>
            <p:ph type="title"/>
          </p:nvPr>
        </p:nvSpPr>
        <p:spPr>
          <a:xfrm>
            <a:off x="1066800" y="277813"/>
            <a:ext cx="10058400" cy="1143000"/>
          </a:xfrm>
        </p:spPr>
        <p:txBody>
          <a:bodyPr/>
          <a:lstStyle/>
          <a:p>
            <a:pPr algn="ctr"/>
            <a:r>
              <a:rPr lang="en-US" sz="2800" dirty="0"/>
              <a:t>Langston Centre, former Langston High School, Johnson City, TN (supported by Rosenwald funding)</a:t>
            </a:r>
          </a:p>
        </p:txBody>
      </p:sp>
    </p:spTree>
    <p:extLst>
      <p:ext uri="{BB962C8B-B14F-4D97-AF65-F5344CB8AC3E}">
        <p14:creationId xmlns:p14="http://schemas.microsoft.com/office/powerpoint/2010/main" val="364210372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0E22B34-1A63-44E9-834C-13865AF5D0C4}"/>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1954: Brown v. Board of Education </a:t>
            </a:r>
          </a:p>
        </p:txBody>
      </p:sp>
      <p:sp>
        <p:nvSpPr>
          <p:cNvPr id="76803" name="Content Placeholder 3">
            <a:extLst>
              <a:ext uri="{FF2B5EF4-FFF2-40B4-BE49-F238E27FC236}">
                <a16:creationId xmlns:a16="http://schemas.microsoft.com/office/drawing/2014/main" id="{B8C530C6-D325-4DD3-9A3E-EB2D409F2360}"/>
              </a:ext>
            </a:extLst>
          </p:cNvPr>
          <p:cNvSpPr>
            <a:spLocks noGrp="1" noChangeArrowheads="1"/>
          </p:cNvSpPr>
          <p:nvPr>
            <p:ph idx="1"/>
          </p:nvPr>
        </p:nvSpPr>
        <p:spPr>
          <a:xfrm>
            <a:off x="1066800" y="1524000"/>
            <a:ext cx="10668000" cy="1295400"/>
          </a:xfrm>
        </p:spPr>
        <p:txBody>
          <a:bodyPr anchor="ctr"/>
          <a:lstStyle/>
          <a:p>
            <a:r>
              <a:rPr lang="en-US" altLang="en-US" dirty="0">
                <a:latin typeface="Candara" panose="020E0502030303020204" pitchFamily="34" charset="0"/>
              </a:rPr>
              <a:t>U. S. Supreme Court rules school segregation unconstitutional.</a:t>
            </a:r>
          </a:p>
          <a:p>
            <a:r>
              <a:rPr lang="en-US" altLang="en-US" dirty="0">
                <a:latin typeface="Candara" panose="020E0502030303020204" pitchFamily="34" charset="0"/>
              </a:rPr>
              <a:t>Creates the cornerstone of the American Civil Rights Movement.</a:t>
            </a:r>
          </a:p>
        </p:txBody>
      </p:sp>
      <p:pic>
        <p:nvPicPr>
          <p:cNvPr id="3" name="Picture 2">
            <a:extLst>
              <a:ext uri="{FF2B5EF4-FFF2-40B4-BE49-F238E27FC236}">
                <a16:creationId xmlns:a16="http://schemas.microsoft.com/office/drawing/2014/main" id="{C2C03F5B-2C07-4077-A8DB-BFBC33811011}"/>
              </a:ext>
            </a:extLst>
          </p:cNvPr>
          <p:cNvPicPr>
            <a:picLocks noChangeAspect="1"/>
          </p:cNvPicPr>
          <p:nvPr/>
        </p:nvPicPr>
        <p:blipFill rotWithShape="1">
          <a:blip r:embed="rId3">
            <a:extLst>
              <a:ext uri="{28A0092B-C50C-407E-A947-70E740481C1C}">
                <a14:useLocalDpi xmlns:a14="http://schemas.microsoft.com/office/drawing/2010/main" val="0"/>
              </a:ext>
            </a:extLst>
          </a:blip>
          <a:srcRect b="10648"/>
          <a:stretch/>
        </p:blipFill>
        <p:spPr>
          <a:xfrm>
            <a:off x="3009900" y="2885475"/>
            <a:ext cx="6172200" cy="3972525"/>
          </a:xfrm>
          <a:prstGeom prst="rect">
            <a:avLst/>
          </a:prstGeom>
        </p:spPr>
      </p:pic>
      <p:sp>
        <p:nvSpPr>
          <p:cNvPr id="4" name="TextBox 3">
            <a:extLst>
              <a:ext uri="{FF2B5EF4-FFF2-40B4-BE49-F238E27FC236}">
                <a16:creationId xmlns:a16="http://schemas.microsoft.com/office/drawing/2014/main" id="{B3983385-22FF-40A4-A4D9-3088044DD448}"/>
              </a:ext>
            </a:extLst>
          </p:cNvPr>
          <p:cNvSpPr txBox="1"/>
          <p:nvPr/>
        </p:nvSpPr>
        <p:spPr>
          <a:xfrm>
            <a:off x="9296400" y="6557693"/>
            <a:ext cx="1914307" cy="246221"/>
          </a:xfrm>
          <a:prstGeom prst="rect">
            <a:avLst/>
          </a:prstGeom>
          <a:noFill/>
        </p:spPr>
        <p:txBody>
          <a:bodyPr wrap="none" rtlCol="0">
            <a:spAutoFit/>
          </a:bodyPr>
          <a:lstStyle/>
          <a:p>
            <a:r>
              <a:rPr lang="en-US" sz="1000" i="1" dirty="0">
                <a:latin typeface="Candara" panose="020E0502030303020204" pitchFamily="34" charset="0"/>
              </a:rPr>
              <a:t>Brian </a:t>
            </a:r>
            <a:r>
              <a:rPr lang="en-US" sz="1000" i="1" dirty="0" err="1">
                <a:latin typeface="Candara" panose="020E0502030303020204" pitchFamily="34" charset="0"/>
              </a:rPr>
              <a:t>Stansberry</a:t>
            </a:r>
            <a:r>
              <a:rPr lang="en-US" sz="1000" i="1" dirty="0">
                <a:latin typeface="Candara" panose="020E0502030303020204" pitchFamily="34" charset="0"/>
              </a:rPr>
              <a:t>, </a:t>
            </a:r>
            <a:r>
              <a:rPr lang="en-US" sz="1000" i="1" dirty="0" err="1">
                <a:latin typeface="Candara" panose="020E0502030303020204" pitchFamily="34" charset="0"/>
              </a:rPr>
              <a:t>WikiCommons</a:t>
            </a:r>
            <a:endParaRPr lang="en-US" sz="1000" i="1" dirty="0">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530CC654-E4C1-47A8-BA4A-8B30A6C82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3148014"/>
            <a:ext cx="19161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a:extLst>
              <a:ext uri="{FF2B5EF4-FFF2-40B4-BE49-F238E27FC236}">
                <a16:creationId xmlns:a16="http://schemas.microsoft.com/office/drawing/2014/main" id="{9839D1BF-2871-4FAD-B899-998D27EFE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1587500"/>
            <a:ext cx="1930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a:extLst>
              <a:ext uri="{FF2B5EF4-FFF2-40B4-BE49-F238E27FC236}">
                <a16:creationId xmlns:a16="http://schemas.microsoft.com/office/drawing/2014/main" id="{DD12BED2-7046-434A-82D4-7514668E1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6463" y="3121025"/>
            <a:ext cx="19859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2">
            <a:extLst>
              <a:ext uri="{FF2B5EF4-FFF2-40B4-BE49-F238E27FC236}">
                <a16:creationId xmlns:a16="http://schemas.microsoft.com/office/drawing/2014/main" id="{BB7E54D1-072D-4E04-9D12-102AC8890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489" y="3354388"/>
            <a:ext cx="21240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a:extLst>
              <a:ext uri="{FF2B5EF4-FFF2-40B4-BE49-F238E27FC236}">
                <a16:creationId xmlns:a16="http://schemas.microsoft.com/office/drawing/2014/main" id="{0F655144-5015-4CD3-B06E-95C68A8DDB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3801" y="1566863"/>
            <a:ext cx="18780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2">
            <a:extLst>
              <a:ext uri="{FF2B5EF4-FFF2-40B4-BE49-F238E27FC236}">
                <a16:creationId xmlns:a16="http://schemas.microsoft.com/office/drawing/2014/main" id="{D0886D92-E596-4639-BB84-12594E64672D}"/>
              </a:ext>
            </a:extLst>
          </p:cNvPr>
          <p:cNvGrpSpPr>
            <a:grpSpLocks/>
          </p:cNvGrpSpPr>
          <p:nvPr/>
        </p:nvGrpSpPr>
        <p:grpSpPr bwMode="auto">
          <a:xfrm>
            <a:off x="6489700" y="1584326"/>
            <a:ext cx="1930400" cy="1762125"/>
            <a:chOff x="4966199" y="1584000"/>
            <a:chExt cx="1929587" cy="1762159"/>
          </a:xfrm>
        </p:grpSpPr>
        <p:pic>
          <p:nvPicPr>
            <p:cNvPr id="11284" name="Picture 8">
              <a:extLst>
                <a:ext uri="{FF2B5EF4-FFF2-40B4-BE49-F238E27FC236}">
                  <a16:creationId xmlns:a16="http://schemas.microsoft.com/office/drawing/2014/main" id="{86D1C719-17E7-4B9D-BAE5-F6371A8FB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6199" y="1584000"/>
              <a:ext cx="1929587" cy="15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5A0C481-646F-47F9-AD21-ABEE64271A6F}"/>
                </a:ext>
              </a:extLst>
            </p:cNvPr>
            <p:cNvSpPr txBox="1"/>
            <p:nvPr/>
          </p:nvSpPr>
          <p:spPr>
            <a:xfrm>
              <a:off x="5275632" y="3092154"/>
              <a:ext cx="1444017" cy="254005"/>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Black / White Dialogue</a:t>
              </a:r>
            </a:p>
          </p:txBody>
        </p:sp>
      </p:grpSp>
      <p:grpSp>
        <p:nvGrpSpPr>
          <p:cNvPr id="11272" name="Group 3">
            <a:extLst>
              <a:ext uri="{FF2B5EF4-FFF2-40B4-BE49-F238E27FC236}">
                <a16:creationId xmlns:a16="http://schemas.microsoft.com/office/drawing/2014/main" id="{8056BBA8-847A-4A48-96F5-D0881BB24508}"/>
              </a:ext>
            </a:extLst>
          </p:cNvPr>
          <p:cNvGrpSpPr>
            <a:grpSpLocks/>
          </p:cNvGrpSpPr>
          <p:nvPr/>
        </p:nvGrpSpPr>
        <p:grpSpPr bwMode="auto">
          <a:xfrm>
            <a:off x="4533900" y="3190876"/>
            <a:ext cx="1765300" cy="1763713"/>
            <a:chOff x="3010265" y="3190898"/>
            <a:chExt cx="1764411" cy="1763332"/>
          </a:xfrm>
        </p:grpSpPr>
        <p:pic>
          <p:nvPicPr>
            <p:cNvPr id="11282" name="Picture 11">
              <a:extLst>
                <a:ext uri="{FF2B5EF4-FFF2-40B4-BE49-F238E27FC236}">
                  <a16:creationId xmlns:a16="http://schemas.microsoft.com/office/drawing/2014/main" id="{120BFF76-A1E7-4F89-BEBE-025EB0AB52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0265" y="3190898"/>
              <a:ext cx="1764411"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200CB6D-72A1-4976-99FC-ECE861FD4ECA}"/>
                </a:ext>
              </a:extLst>
            </p:cNvPr>
            <p:cNvSpPr txBox="1"/>
            <p:nvPr/>
          </p:nvSpPr>
          <p:spPr>
            <a:xfrm>
              <a:off x="3111814" y="4538395"/>
              <a:ext cx="1577180" cy="415835"/>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Langston Education and </a:t>
              </a:r>
            </a:p>
            <a:p>
              <a:pPr algn="ctr" defTabSz="685595">
                <a:defRPr/>
              </a:pPr>
              <a:r>
                <a:rPr lang="en-US" sz="1050" dirty="0">
                  <a:solidFill>
                    <a:srgbClr val="000000"/>
                  </a:solidFill>
                  <a:latin typeface="Candara" panose="020E0502030303020204" pitchFamily="34" charset="0"/>
                  <a:ea typeface="Calibri" panose="020F0502020204030204" pitchFamily="34" charset="0"/>
                </a:rPr>
                <a:t>Arts Development, Inc.</a:t>
              </a:r>
            </a:p>
          </p:txBody>
        </p:sp>
      </p:grpSp>
      <p:grpSp>
        <p:nvGrpSpPr>
          <p:cNvPr id="11273" name="Group 1">
            <a:extLst>
              <a:ext uri="{FF2B5EF4-FFF2-40B4-BE49-F238E27FC236}">
                <a16:creationId xmlns:a16="http://schemas.microsoft.com/office/drawing/2014/main" id="{E0BF5D95-1BB5-4EF5-9902-B8CE1046E29A}"/>
              </a:ext>
            </a:extLst>
          </p:cNvPr>
          <p:cNvGrpSpPr>
            <a:grpSpLocks/>
          </p:cNvGrpSpPr>
          <p:nvPr/>
        </p:nvGrpSpPr>
        <p:grpSpPr bwMode="auto">
          <a:xfrm>
            <a:off x="8540750" y="4746625"/>
            <a:ext cx="1905000" cy="1720850"/>
            <a:chOff x="7016123" y="4746481"/>
            <a:chExt cx="1906291" cy="1720234"/>
          </a:xfrm>
        </p:grpSpPr>
        <p:pic>
          <p:nvPicPr>
            <p:cNvPr id="11280" name="Picture 14">
              <a:extLst>
                <a:ext uri="{FF2B5EF4-FFF2-40B4-BE49-F238E27FC236}">
                  <a16:creationId xmlns:a16="http://schemas.microsoft.com/office/drawing/2014/main" id="{1EEAFF83-3740-4D9D-9080-AAE0D0E5B8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8595" y="4746481"/>
              <a:ext cx="1758368"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19C7E2B-EC59-4D98-A379-34DDFDA3EEB4}"/>
                </a:ext>
              </a:extLst>
            </p:cNvPr>
            <p:cNvSpPr txBox="1"/>
            <p:nvPr/>
          </p:nvSpPr>
          <p:spPr>
            <a:xfrm>
              <a:off x="7016123" y="6050939"/>
              <a:ext cx="1906291" cy="415776"/>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Northeast Tennessee Tourism </a:t>
              </a:r>
            </a:p>
            <a:p>
              <a:pPr algn="ctr" defTabSz="685595">
                <a:defRPr/>
              </a:pPr>
              <a:r>
                <a:rPr lang="en-US" sz="1050" dirty="0">
                  <a:solidFill>
                    <a:srgbClr val="000000"/>
                  </a:solidFill>
                  <a:latin typeface="Candara" panose="020E0502030303020204" pitchFamily="34" charset="0"/>
                  <a:ea typeface="Calibri" panose="020F0502020204030204" pitchFamily="34" charset="0"/>
                </a:rPr>
                <a:t>Association (NETTA)</a:t>
              </a:r>
            </a:p>
          </p:txBody>
        </p:sp>
      </p:grpSp>
      <p:pic>
        <p:nvPicPr>
          <p:cNvPr id="11274" name="Picture 25">
            <a:extLst>
              <a:ext uri="{FF2B5EF4-FFF2-40B4-BE49-F238E27FC236}">
                <a16:creationId xmlns:a16="http://schemas.microsoft.com/office/drawing/2014/main" id="{A91E5D16-646D-4C21-BBD2-E616C46BA1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5370513"/>
            <a:ext cx="29733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97B2A1C-154F-4A5F-B3F9-B935348C2960}"/>
              </a:ext>
            </a:extLst>
          </p:cNvPr>
          <p:cNvSpPr txBox="1"/>
          <p:nvPr/>
        </p:nvSpPr>
        <p:spPr>
          <a:xfrm>
            <a:off x="3603625" y="615951"/>
            <a:ext cx="5080000" cy="415925"/>
          </a:xfrm>
          <a:prstGeom prst="rect">
            <a:avLst/>
          </a:prstGeom>
          <a:noFill/>
        </p:spPr>
        <p:txBody>
          <a:bodyPr wrap="none">
            <a:spAutoFit/>
          </a:bodyPr>
          <a:lstStyle/>
          <a:p>
            <a:pPr defTabSz="685595">
              <a:defRPr/>
            </a:pPr>
            <a:r>
              <a:rPr lang="en-US" sz="2099" dirty="0">
                <a:solidFill>
                  <a:srgbClr val="000000"/>
                </a:solidFill>
                <a:latin typeface="Candara" panose="020E0502030303020204" pitchFamily="34" charset="0"/>
              </a:rPr>
              <a:t>Thanks and appreciation to our supporters:</a:t>
            </a:r>
          </a:p>
        </p:txBody>
      </p:sp>
      <p:grpSp>
        <p:nvGrpSpPr>
          <p:cNvPr id="11276" name="Group 4">
            <a:extLst>
              <a:ext uri="{FF2B5EF4-FFF2-40B4-BE49-F238E27FC236}">
                <a16:creationId xmlns:a16="http://schemas.microsoft.com/office/drawing/2014/main" id="{88A0C0EA-695B-4ADD-9ADE-EC06F980E6E4}"/>
              </a:ext>
            </a:extLst>
          </p:cNvPr>
          <p:cNvGrpSpPr>
            <a:grpSpLocks/>
          </p:cNvGrpSpPr>
          <p:nvPr/>
        </p:nvGrpSpPr>
        <p:grpSpPr bwMode="auto">
          <a:xfrm>
            <a:off x="2436814" y="4902201"/>
            <a:ext cx="2084387" cy="1160463"/>
            <a:chOff x="913193" y="4902771"/>
            <a:chExt cx="2084225" cy="1159623"/>
          </a:xfrm>
        </p:grpSpPr>
        <p:pic>
          <p:nvPicPr>
            <p:cNvPr id="11278" name="Picture 5" descr="A close up of a sign&#10;&#10;Description automatically generated">
              <a:extLst>
                <a:ext uri="{FF2B5EF4-FFF2-40B4-BE49-F238E27FC236}">
                  <a16:creationId xmlns:a16="http://schemas.microsoft.com/office/drawing/2014/main" id="{785032A3-9EC0-4E7B-B801-0D7354ACB9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295" y="4902771"/>
              <a:ext cx="2038150" cy="83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CD4418-4F5A-4B1F-8447-874B1CF15604}"/>
                </a:ext>
              </a:extLst>
            </p:cNvPr>
            <p:cNvSpPr txBox="1"/>
            <p:nvPr/>
          </p:nvSpPr>
          <p:spPr>
            <a:xfrm>
              <a:off x="913193" y="5808578"/>
              <a:ext cx="2084225" cy="253816"/>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Leadership and Civic Engagement</a:t>
              </a:r>
            </a:p>
          </p:txBody>
        </p:sp>
      </p:grpSp>
      <p:sp>
        <p:nvSpPr>
          <p:cNvPr id="27" name="TextBox 26">
            <a:extLst>
              <a:ext uri="{FF2B5EF4-FFF2-40B4-BE49-F238E27FC236}">
                <a16:creationId xmlns:a16="http://schemas.microsoft.com/office/drawing/2014/main" id="{4EAA1C2A-3A1D-47BD-A8C0-0D3CEA5B0C0D}"/>
              </a:ext>
            </a:extLst>
          </p:cNvPr>
          <p:cNvSpPr txBox="1"/>
          <p:nvPr/>
        </p:nvSpPr>
        <p:spPr>
          <a:xfrm>
            <a:off x="8694511" y="1933575"/>
            <a:ext cx="1668462" cy="1130300"/>
          </a:xfrm>
          <a:prstGeom prst="rect">
            <a:avLst/>
          </a:prstGeom>
          <a:solidFill>
            <a:srgbClr val="FFFFFF"/>
          </a:solidFill>
          <a:ln w="25400" cmpd="thickThin">
            <a:round/>
          </a:ln>
          <a:effectLst/>
        </p:spPr>
        <p:style>
          <a:lnRef idx="2">
            <a:schemeClr val="dk1"/>
          </a:lnRef>
          <a:fillRef idx="1">
            <a:schemeClr val="lt1"/>
          </a:fillRef>
          <a:effectRef idx="0">
            <a:schemeClr val="dk1"/>
          </a:effectRef>
          <a:fontRef idx="minor">
            <a:schemeClr val="dk1"/>
          </a:fontRef>
        </p:style>
        <p:txBody>
          <a:bodyPr anchor="ctr">
            <a:spAutoFit/>
          </a:bodyPr>
          <a:lstStyle/>
          <a:p>
            <a:pPr algn="ctr" defTabSz="685595">
              <a:defRPr/>
            </a:pPr>
            <a:endParaRPr lang="en-US" sz="1349" dirty="0">
              <a:solidFill>
                <a:srgbClr val="000000"/>
              </a:solidFill>
              <a:latin typeface="Cambria" panose="02040503050406030204" pitchFamily="18" charset="0"/>
              <a:ea typeface="Cambria" panose="02040503050406030204" pitchFamily="18" charset="0"/>
            </a:endParaRPr>
          </a:p>
          <a:p>
            <a:pPr algn="ctr" defTabSz="685595">
              <a:defRPr/>
            </a:pPr>
            <a:r>
              <a:rPr lang="en-US" sz="1349" dirty="0">
                <a:solidFill>
                  <a:srgbClr val="000000"/>
                </a:solidFill>
                <a:latin typeface="Cambria" panose="02040503050406030204" pitchFamily="18" charset="0"/>
                <a:ea typeface="Cambria" panose="02040503050406030204" pitchFamily="18" charset="0"/>
              </a:rPr>
              <a:t>Appalachian </a:t>
            </a:r>
          </a:p>
          <a:p>
            <a:pPr algn="ctr" defTabSz="685595">
              <a:defRPr/>
            </a:pPr>
            <a:r>
              <a:rPr lang="en-US" sz="1349" dirty="0">
                <a:solidFill>
                  <a:srgbClr val="000000"/>
                </a:solidFill>
                <a:latin typeface="Cambria" panose="02040503050406030204" pitchFamily="18" charset="0"/>
                <a:ea typeface="Cambria" panose="02040503050406030204" pitchFamily="18" charset="0"/>
              </a:rPr>
              <a:t>African-American </a:t>
            </a:r>
          </a:p>
          <a:p>
            <a:pPr algn="ctr" defTabSz="685595">
              <a:defRPr/>
            </a:pPr>
            <a:r>
              <a:rPr lang="en-US" sz="1349" dirty="0">
                <a:solidFill>
                  <a:srgbClr val="000000"/>
                </a:solidFill>
                <a:latin typeface="Cambria" panose="02040503050406030204" pitchFamily="18" charset="0"/>
                <a:ea typeface="Cambria" panose="02040503050406030204" pitchFamily="18" charset="0"/>
              </a:rPr>
              <a:t>Cultural Center</a:t>
            </a:r>
          </a:p>
          <a:p>
            <a:pPr algn="ctr" defTabSz="685595">
              <a:defRPr/>
            </a:pPr>
            <a:endParaRPr lang="en-US" sz="1349" dirty="0">
              <a:solidFill>
                <a:srgbClr val="0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5" name="Rectangle 5">
            <a:extLst>
              <a:ext uri="{FF2B5EF4-FFF2-40B4-BE49-F238E27FC236}">
                <a16:creationId xmlns:a16="http://schemas.microsoft.com/office/drawing/2014/main" id="{38835349-48E3-4923-BBC2-A1B3345A0A78}"/>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Anti-integration protestors</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Clinton, TN, 1957</a:t>
            </a:r>
          </a:p>
        </p:txBody>
      </p:sp>
      <p:pic>
        <p:nvPicPr>
          <p:cNvPr id="80899" name="Picture 2">
            <a:extLst>
              <a:ext uri="{FF2B5EF4-FFF2-40B4-BE49-F238E27FC236}">
                <a16:creationId xmlns:a16="http://schemas.microsoft.com/office/drawing/2014/main" id="{E5EFD3BA-FC79-4A7A-9438-011E7969A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1585914"/>
            <a:ext cx="7391400"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105E963-FF33-44CB-9164-A88F3316B70F}"/>
              </a:ext>
            </a:extLst>
          </p:cNvPr>
          <p:cNvSpPr>
            <a:spLocks noGrp="1" noChangeArrowheads="1"/>
          </p:cNvSpPr>
          <p:nvPr>
            <p:ph type="title"/>
          </p:nvPr>
        </p:nvSpPr>
        <p:spPr/>
        <p:txBody>
          <a:bodyPr/>
          <a:lstStyle/>
          <a:p>
            <a:pPr algn="ctr"/>
            <a:br>
              <a:rPr lang="en-US" altLang="en-US" dirty="0"/>
            </a:br>
            <a:r>
              <a:rPr lang="en-US" altLang="en-US" dirty="0">
                <a:latin typeface="Cambria" panose="02040503050406030204" pitchFamily="18" charset="0"/>
                <a:ea typeface="Cambria" panose="02040503050406030204" pitchFamily="18" charset="0"/>
              </a:rPr>
              <a:t>1968: Green v. Board of Education</a:t>
            </a:r>
            <a:br>
              <a:rPr lang="en-US" altLang="en-US" dirty="0"/>
            </a:br>
            <a:endParaRPr lang="en-US" altLang="en-US" dirty="0"/>
          </a:p>
        </p:txBody>
      </p:sp>
      <p:sp>
        <p:nvSpPr>
          <p:cNvPr id="78851" name="Content Placeholder 2">
            <a:extLst>
              <a:ext uri="{FF2B5EF4-FFF2-40B4-BE49-F238E27FC236}">
                <a16:creationId xmlns:a16="http://schemas.microsoft.com/office/drawing/2014/main" id="{FAE4C34F-2151-4B0E-8C10-3D63CA3B2CE1}"/>
              </a:ext>
            </a:extLst>
          </p:cNvPr>
          <p:cNvSpPr>
            <a:spLocks noGrp="1" noChangeArrowheads="1"/>
          </p:cNvSpPr>
          <p:nvPr>
            <p:ph sz="half" idx="1"/>
          </p:nvPr>
        </p:nvSpPr>
        <p:spPr>
          <a:xfrm>
            <a:off x="1016000" y="1676400"/>
            <a:ext cx="5080000" cy="4530725"/>
          </a:xfrm>
        </p:spPr>
        <p:txBody>
          <a:bodyPr anchor="ctr"/>
          <a:lstStyle/>
          <a:p>
            <a:r>
              <a:rPr lang="en-US" altLang="en-US" dirty="0">
                <a:solidFill>
                  <a:srgbClr val="202122"/>
                </a:solidFill>
                <a:latin typeface="Candara" panose="020E0502030303020204" pitchFamily="34" charset="0"/>
              </a:rPr>
              <a:t>U. S. Supreme Court unanimously rules “freedom of choice” plans following </a:t>
            </a:r>
            <a:r>
              <a:rPr lang="en-US" altLang="en-US" i="1" dirty="0">
                <a:solidFill>
                  <a:srgbClr val="202122"/>
                </a:solidFill>
                <a:latin typeface="Candara" panose="020E0502030303020204" pitchFamily="34" charset="0"/>
              </a:rPr>
              <a:t>Brown v. Board of Education</a:t>
            </a:r>
            <a:r>
              <a:rPr lang="en-US" altLang="en-US" dirty="0">
                <a:solidFill>
                  <a:srgbClr val="202122"/>
                </a:solidFill>
                <a:latin typeface="Candara" panose="020E0502030303020204" pitchFamily="34" charset="0"/>
              </a:rPr>
              <a:t> did not adequately comply with the responsibility to establish non-racial basis in admission to public schools. </a:t>
            </a:r>
            <a:endParaRPr lang="en-US" altLang="en-US" dirty="0">
              <a:latin typeface="Candara" panose="020E0502030303020204" pitchFamily="34" charset="0"/>
            </a:endParaRPr>
          </a:p>
        </p:txBody>
      </p:sp>
      <p:pic>
        <p:nvPicPr>
          <p:cNvPr id="78852" name="Picture 2">
            <a:extLst>
              <a:ext uri="{FF2B5EF4-FFF2-40B4-BE49-F238E27FC236}">
                <a16:creationId xmlns:a16="http://schemas.microsoft.com/office/drawing/2014/main" id="{8B5124B3-FE66-4741-A92A-65FB7C8F748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6471" y="2209800"/>
            <a:ext cx="6015530" cy="3429000"/>
          </a:xfrm>
          <a:noFill/>
        </p:spPr>
      </p:pic>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143830E4-CA86-476D-ABB5-9AA627009203}"/>
              </a:ext>
            </a:extLst>
          </p:cNvPr>
          <p:cNvSpPr>
            <a:spLocks noChangeArrowheads="1"/>
          </p:cNvSpPr>
          <p:nvPr/>
        </p:nvSpPr>
        <p:spPr bwMode="auto">
          <a:xfrm>
            <a:off x="1219200" y="1893889"/>
            <a:ext cx="10363200" cy="4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latin typeface="Candara" panose="020E0502030303020204" pitchFamily="34" charset="0"/>
              </a:rPr>
              <a:t>Thank you for joining us today!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We are partnering with the National Humanities Alliance to document the impact of the Freedom Stories initiative. Your feedback is very important in this regard. Please visit www.StorytellingCenter.net/FreedomStories</a:t>
            </a:r>
          </a:p>
          <a:p>
            <a:pPr algn="ctr"/>
            <a:r>
              <a:rPr lang="en-US" altLang="en-US" sz="2800" dirty="0">
                <a:latin typeface="Candara" panose="020E0502030303020204" pitchFamily="34" charset="0"/>
              </a:rPr>
              <a:t>to complete this important survey!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Responses are voluntary and confidential. Thank you! </a:t>
            </a: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54DFAF64-6DDA-45BB-BBAE-A0EDCD22B6F1}"/>
              </a:ext>
            </a:extLst>
          </p:cNvPr>
          <p:cNvSpPr>
            <a:spLocks noChangeArrowheads="1"/>
          </p:cNvSpPr>
          <p:nvPr/>
        </p:nvSpPr>
        <p:spPr bwMode="auto">
          <a:xfrm>
            <a:off x="1143000" y="1905000"/>
            <a:ext cx="10515600" cy="40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dirty="0">
                <a:latin typeface="Candara" panose="020E0502030303020204" pitchFamily="34" charset="0"/>
              </a:rPr>
              <a:t>For more information on this and other Freedom Stories events, please contact us.</a:t>
            </a:r>
          </a:p>
          <a:p>
            <a:pPr algn="ctr"/>
            <a:endParaRPr lang="en-US" altLang="en-US" sz="3200" dirty="0">
              <a:latin typeface="Candara" panose="020E0502030303020204" pitchFamily="34" charset="0"/>
            </a:endParaRPr>
          </a:p>
          <a:p>
            <a:pPr algn="ctr"/>
            <a:r>
              <a:rPr lang="en-US" altLang="en-US" sz="3200" b="1" dirty="0">
                <a:latin typeface="Candara" panose="020E0502030303020204" pitchFamily="34" charset="0"/>
              </a:rPr>
              <a:t>Web: </a:t>
            </a:r>
            <a:r>
              <a:rPr lang="en-US" altLang="en-US" sz="3200" b="1" u="sng" dirty="0">
                <a:latin typeface="Candara" panose="020E0502030303020204" pitchFamily="34" charset="0"/>
              </a:rPr>
              <a:t>www.StorytellingCenter.net/FreedomStories</a:t>
            </a:r>
            <a:r>
              <a:rPr lang="en-US" altLang="en-US" sz="3200" b="1" dirty="0">
                <a:latin typeface="Candara" panose="020E0502030303020204" pitchFamily="34" charset="0"/>
              </a:rPr>
              <a:t> </a:t>
            </a:r>
          </a:p>
          <a:p>
            <a:pPr algn="ctr"/>
            <a:r>
              <a:rPr lang="en-US" altLang="en-US" sz="3200" b="1" dirty="0">
                <a:latin typeface="Candara" panose="020E0502030303020204" pitchFamily="34" charset="0"/>
              </a:rPr>
              <a:t>Email: </a:t>
            </a:r>
            <a:r>
              <a:rPr lang="en-US" altLang="en-US" sz="3200" b="1" u="sng" dirty="0">
                <a:latin typeface="Candara" panose="020E0502030303020204" pitchFamily="34" charset="0"/>
              </a:rPr>
              <a:t>FreedomStories@StorytellingCenter.net</a:t>
            </a:r>
            <a:r>
              <a:rPr lang="en-US" altLang="en-US" sz="3200" dirty="0">
                <a:latin typeface="Candara" panose="020E0502030303020204" pitchFamily="34" charset="0"/>
              </a:rPr>
              <a:t> </a:t>
            </a:r>
          </a:p>
          <a:p>
            <a:pPr algn="ctr"/>
            <a:endParaRPr lang="en-US" altLang="en-US" sz="3200" dirty="0">
              <a:latin typeface="Candara" panose="020E0502030303020204" pitchFamily="34" charset="0"/>
            </a:endParaRPr>
          </a:p>
          <a:p>
            <a:pPr algn="ctr"/>
            <a:r>
              <a:rPr lang="en-US" altLang="en-US" sz="3200" dirty="0">
                <a:latin typeface="Candara" panose="020E0502030303020204" pitchFamily="34" charset="0"/>
              </a:rPr>
              <a:t>Join us again Saturday, April 10 at 1:00pm (Eastern) for our next public discussion.</a:t>
            </a: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a:extLst>
              <a:ext uri="{FF2B5EF4-FFF2-40B4-BE49-F238E27FC236}">
                <a16:creationId xmlns:a16="http://schemas.microsoft.com/office/drawing/2014/main" id="{84BC45FB-D1CA-4676-8F80-31F8DF96FC22}"/>
              </a:ext>
            </a:extLst>
          </p:cNvPr>
          <p:cNvSpPr>
            <a:spLocks noGrp="1" noChangeArrowheads="1"/>
          </p:cNvSpPr>
          <p:nvPr>
            <p:ph idx="1"/>
          </p:nvPr>
        </p:nvSpPr>
        <p:spPr>
          <a:xfrm>
            <a:off x="4099194" y="1676400"/>
            <a:ext cx="6615099" cy="4894647"/>
          </a:xfrm>
        </p:spPr>
        <p:txBody>
          <a:bodyPr anchor="ctr"/>
          <a:lstStyle/>
          <a:p>
            <a:pPr marL="0" indent="0">
              <a:buNone/>
            </a:pPr>
            <a:r>
              <a:rPr lang="en-US" altLang="en-US" sz="1800" dirty="0">
                <a:latin typeface="Candara" panose="020E0502030303020204" pitchFamily="34" charset="0"/>
              </a:rPr>
              <a:t>“The Preamble” written and recorded by Lynn Ahrens. From the television show </a:t>
            </a:r>
            <a:r>
              <a:rPr lang="en-US" altLang="en-US" sz="1800" i="1" dirty="0">
                <a:latin typeface="Candara" panose="020E0502030303020204" pitchFamily="34" charset="0"/>
              </a:rPr>
              <a:t>Schoolhouse Rock! </a:t>
            </a:r>
            <a:r>
              <a:rPr lang="en-US" altLang="en-US" sz="1800" dirty="0">
                <a:latin typeface="Candara" panose="020E0502030303020204" pitchFamily="34" charset="0"/>
              </a:rPr>
              <a:t>created by David McCall. © 1975, ABC - American Broadcasting Corporation. </a:t>
            </a:r>
          </a:p>
          <a:p>
            <a:pPr marL="0" indent="0">
              <a:buNone/>
            </a:pPr>
            <a:endParaRPr lang="en-US" altLang="en-US" sz="1800" dirty="0">
              <a:latin typeface="Candara" panose="020E0502030303020204" pitchFamily="34" charset="0"/>
            </a:endParaRPr>
          </a:p>
          <a:p>
            <a:pPr marL="0" indent="0">
              <a:buNone/>
            </a:pPr>
            <a:endParaRPr lang="en-US" altLang="en-US" sz="1800" dirty="0">
              <a:latin typeface="Candara" panose="020E0502030303020204" pitchFamily="34" charset="0"/>
            </a:endParaRPr>
          </a:p>
          <a:p>
            <a:pPr marL="0" indent="0">
              <a:buNone/>
            </a:pPr>
            <a:endParaRPr lang="en-US" altLang="en-US" sz="1800" dirty="0">
              <a:latin typeface="Candara" panose="020E0502030303020204" pitchFamily="34" charset="0"/>
            </a:endParaRPr>
          </a:p>
          <a:p>
            <a:pPr marL="0" indent="0">
              <a:buNone/>
            </a:pPr>
            <a:r>
              <a:rPr lang="en-US" altLang="en-US" sz="1800" dirty="0">
                <a:latin typeface="Candara" panose="020E0502030303020204" pitchFamily="34" charset="0"/>
              </a:rPr>
              <a:t>“Better Git </a:t>
            </a:r>
            <a:r>
              <a:rPr lang="en-US" altLang="en-US" sz="1800" dirty="0" err="1">
                <a:latin typeface="Candara" panose="020E0502030303020204" pitchFamily="34" charset="0"/>
              </a:rPr>
              <a:t>Yer</a:t>
            </a:r>
            <a:r>
              <a:rPr lang="en-US" altLang="en-US" sz="1800" dirty="0">
                <a:latin typeface="Candara" panose="020E0502030303020204" pitchFamily="34" charset="0"/>
              </a:rPr>
              <a:t> </a:t>
            </a:r>
            <a:r>
              <a:rPr lang="en-US" altLang="en-US" sz="1800" dirty="0" err="1">
                <a:latin typeface="Candara" panose="020E0502030303020204" pitchFamily="34" charset="0"/>
              </a:rPr>
              <a:t>Learnin</a:t>
            </a:r>
            <a:r>
              <a:rPr lang="en-US" altLang="en-US" sz="1800" dirty="0">
                <a:latin typeface="Candara" panose="020E0502030303020204" pitchFamily="34" charset="0"/>
              </a:rPr>
              <a:t>’” written by Rhiannon Giddens, recorded by Our Native Daughters. From the album </a:t>
            </a:r>
            <a:r>
              <a:rPr lang="en-US" altLang="en-US" sz="1800" i="1" dirty="0">
                <a:latin typeface="Candara" panose="020E0502030303020204" pitchFamily="34" charset="0"/>
              </a:rPr>
              <a:t>Songs of Our Native Daughters, </a:t>
            </a:r>
            <a:r>
              <a:rPr lang="en-US" altLang="en-US" sz="1800" dirty="0">
                <a:latin typeface="Candara" panose="020E0502030303020204" pitchFamily="34" charset="0"/>
              </a:rPr>
              <a:t>© 2019 Smithsonian Folkways Recordings.</a:t>
            </a:r>
          </a:p>
          <a:p>
            <a:pPr marL="0" indent="0">
              <a:buNone/>
            </a:pPr>
            <a:endParaRPr lang="en-US" altLang="en-US" sz="1800" dirty="0">
              <a:latin typeface="Candara" panose="020E0502030303020204" pitchFamily="34" charset="0"/>
            </a:endParaRPr>
          </a:p>
          <a:p>
            <a:pPr marL="0" indent="0">
              <a:buNone/>
            </a:pPr>
            <a:endParaRPr lang="en-US" altLang="en-US" sz="1800" dirty="0">
              <a:latin typeface="Candara" panose="020E0502030303020204" pitchFamily="34" charset="0"/>
            </a:endParaRPr>
          </a:p>
          <a:p>
            <a:pPr marL="0" indent="0">
              <a:buNone/>
            </a:pPr>
            <a:endParaRPr lang="en-US" altLang="en-US" sz="1800" dirty="0">
              <a:latin typeface="Candara" panose="020E0502030303020204" pitchFamily="34" charset="0"/>
            </a:endParaRPr>
          </a:p>
          <a:p>
            <a:pPr marL="0" indent="0">
              <a:buNone/>
            </a:pPr>
            <a:r>
              <a:rPr lang="en-US" altLang="en-US" sz="1800" dirty="0">
                <a:latin typeface="Candara" panose="020E0502030303020204" pitchFamily="34" charset="0"/>
              </a:rPr>
              <a:t>“Higher Ground” written and recorded by Stevie Wonder, © 1973 Motown Records, a Division of UMG Recordings, Inc. Track from </a:t>
            </a:r>
            <a:r>
              <a:rPr lang="en-US" altLang="en-US" sz="1800" i="1" dirty="0">
                <a:latin typeface="Candara" panose="020E0502030303020204" pitchFamily="34" charset="0"/>
              </a:rPr>
              <a:t>The Definitive Collection</a:t>
            </a:r>
            <a:r>
              <a:rPr lang="en-US" altLang="en-US" sz="1800" dirty="0">
                <a:latin typeface="Candara" panose="020E0502030303020204" pitchFamily="34" charset="0"/>
              </a:rPr>
              <a:t>, released 2002. </a:t>
            </a:r>
          </a:p>
        </p:txBody>
      </p:sp>
      <p:pic>
        <p:nvPicPr>
          <p:cNvPr id="2" name="Picture 1">
            <a:extLst>
              <a:ext uri="{FF2B5EF4-FFF2-40B4-BE49-F238E27FC236}">
                <a16:creationId xmlns:a16="http://schemas.microsoft.com/office/drawing/2014/main" id="{7F5E9663-FF37-4C41-8C12-52BDD71007E1}"/>
              </a:ext>
            </a:extLst>
          </p:cNvPr>
          <p:cNvPicPr>
            <a:picLocks noChangeAspect="1"/>
          </p:cNvPicPr>
          <p:nvPr/>
        </p:nvPicPr>
        <p:blipFill>
          <a:blip r:embed="rId3"/>
          <a:stretch>
            <a:fillRect/>
          </a:stretch>
        </p:blipFill>
        <p:spPr>
          <a:xfrm>
            <a:off x="2422793" y="5196042"/>
            <a:ext cx="1447800" cy="1450213"/>
          </a:xfrm>
          <a:prstGeom prst="rect">
            <a:avLst/>
          </a:prstGeom>
        </p:spPr>
      </p:pic>
      <p:pic>
        <p:nvPicPr>
          <p:cNvPr id="75778" name="Picture 2" descr="Songs of Our Native Daughters | Smithsonian Folkways Recordings">
            <a:extLst>
              <a:ext uri="{FF2B5EF4-FFF2-40B4-BE49-F238E27FC236}">
                <a16:creationId xmlns:a16="http://schemas.microsoft.com/office/drawing/2014/main" id="{73879628-6AC5-4A38-912B-110E1159A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793" y="3401029"/>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DDC7F071-BFBA-43FA-990F-47727515099D}"/>
              </a:ext>
            </a:extLst>
          </p:cNvPr>
          <p:cNvSpPr>
            <a:spLocks noGrp="1" noChangeArrowheads="1"/>
          </p:cNvSpPr>
          <p:nvPr>
            <p:ph type="title"/>
          </p:nvPr>
        </p:nvSpPr>
        <p:spPr>
          <a:xfrm>
            <a:off x="1219200" y="277813"/>
            <a:ext cx="10363200" cy="1143000"/>
          </a:xfrm>
        </p:spPr>
        <p:txBody>
          <a:bodyPr/>
          <a:lstStyle/>
          <a:p>
            <a:pPr algn="ctr" eaLnBrk="1" hangingPunct="1"/>
            <a:r>
              <a:rPr lang="en-US" altLang="en-US" dirty="0">
                <a:latin typeface="Cambria" panose="02040503050406030204" pitchFamily="18" charset="0"/>
                <a:ea typeface="Cambria" panose="02040503050406030204" pitchFamily="18" charset="0"/>
              </a:rPr>
              <a:t>Today’s Music</a:t>
            </a:r>
          </a:p>
        </p:txBody>
      </p:sp>
      <p:pic>
        <p:nvPicPr>
          <p:cNvPr id="3" name="Picture 2">
            <a:extLst>
              <a:ext uri="{FF2B5EF4-FFF2-40B4-BE49-F238E27FC236}">
                <a16:creationId xmlns:a16="http://schemas.microsoft.com/office/drawing/2014/main" id="{5D196475-4764-46F6-8B1B-48150B02EC23}"/>
              </a:ext>
            </a:extLst>
          </p:cNvPr>
          <p:cNvPicPr>
            <a:picLocks noChangeAspect="1"/>
          </p:cNvPicPr>
          <p:nvPr/>
        </p:nvPicPr>
        <p:blipFill>
          <a:blip r:embed="rId5"/>
          <a:stretch>
            <a:fillRect/>
          </a:stretch>
        </p:blipFill>
        <p:spPr>
          <a:xfrm>
            <a:off x="2286000" y="1676400"/>
            <a:ext cx="1721385"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38EF6C00-B5E0-463D-ABD3-5801A9E010A5}"/>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Education as Freedom</a:t>
            </a:r>
          </a:p>
        </p:txBody>
      </p:sp>
      <p:sp>
        <p:nvSpPr>
          <p:cNvPr id="3" name="Content Placeholder 2">
            <a:extLst>
              <a:ext uri="{FF2B5EF4-FFF2-40B4-BE49-F238E27FC236}">
                <a16:creationId xmlns:a16="http://schemas.microsoft.com/office/drawing/2014/main" id="{D4D2B1C2-C128-4B30-8FFC-7BFFA3335CD1}"/>
              </a:ext>
            </a:extLst>
          </p:cNvPr>
          <p:cNvSpPr>
            <a:spLocks noGrp="1"/>
          </p:cNvSpPr>
          <p:nvPr>
            <p:ph idx="1"/>
          </p:nvPr>
        </p:nvSpPr>
        <p:spPr>
          <a:xfrm>
            <a:off x="2438400" y="2286000"/>
            <a:ext cx="7772400" cy="3997325"/>
          </a:xfrm>
        </p:spPr>
        <p:txBody>
          <a:bodyPr/>
          <a:lstStyle/>
          <a:p>
            <a:pPr marL="0" indent="0">
              <a:buNone/>
              <a:defRPr/>
            </a:pPr>
            <a:r>
              <a:rPr lang="en-US" sz="3200" i="1" dirty="0">
                <a:solidFill>
                  <a:srgbClr val="000000"/>
                </a:solidFill>
                <a:latin typeface="Candara" panose="020E0502030303020204" pitchFamily="34" charset="0"/>
              </a:rPr>
              <a:t>“If a nation expects to be ignorant and free, in a state of civilization, it expects what never was and never will be.” </a:t>
            </a:r>
          </a:p>
          <a:p>
            <a:pPr marL="0" indent="0">
              <a:buNone/>
              <a:defRPr/>
            </a:pPr>
            <a:endParaRPr lang="en-US" dirty="0">
              <a:solidFill>
                <a:srgbClr val="000000"/>
              </a:solidFill>
              <a:latin typeface="Candara" panose="020E0502030303020204" pitchFamily="34" charset="0"/>
            </a:endParaRPr>
          </a:p>
          <a:p>
            <a:pPr marL="0" indent="0" algn="r">
              <a:buNone/>
              <a:defRPr/>
            </a:pPr>
            <a:r>
              <a:rPr lang="en-US" dirty="0">
                <a:solidFill>
                  <a:srgbClr val="000000"/>
                </a:solidFill>
                <a:latin typeface="Candara" panose="020E0502030303020204" pitchFamily="34" charset="0"/>
              </a:rPr>
              <a:t>Thomas Jefferson, 1816</a:t>
            </a:r>
            <a:r>
              <a:rPr lang="en-US" i="1" dirty="0">
                <a:solidFill>
                  <a:srgbClr val="000000"/>
                </a:solidFill>
                <a:latin typeface="Candara" panose="020E0502030303020204" pitchFamily="34" charset="0"/>
              </a:rPr>
              <a:t> </a:t>
            </a:r>
          </a:p>
          <a:p>
            <a:pPr marL="0" indent="0" algn="r">
              <a:buNone/>
              <a:defRPr/>
            </a:pPr>
            <a:r>
              <a:rPr lang="en-US" sz="1100" i="1" dirty="0">
                <a:solidFill>
                  <a:srgbClr val="000000"/>
                </a:solidFill>
                <a:latin typeface="Candara" panose="020E0502030303020204" pitchFamily="34" charset="0"/>
              </a:rPr>
              <a:t>Letter to Colonel Charles Yancey</a:t>
            </a:r>
            <a:endParaRPr lang="en-US" sz="1100" dirty="0">
              <a:solidFill>
                <a:srgbClr val="000000"/>
              </a:solidFill>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924D7-3B55-455E-93B4-A7E18BB5DC60}"/>
              </a:ext>
            </a:extLst>
          </p:cNvPr>
          <p:cNvSpPr/>
          <p:nvPr/>
        </p:nvSpPr>
        <p:spPr>
          <a:xfrm>
            <a:off x="10273554" y="0"/>
            <a:ext cx="1011218" cy="12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77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779AEA7-75CB-400A-A11B-AFBB233C6475}"/>
              </a:ext>
            </a:extLst>
          </p:cNvPr>
          <p:cNvSpPr>
            <a:spLocks noGrp="1" noChangeArrowheads="1"/>
          </p:cNvSpPr>
          <p:nvPr>
            <p:ph type="ctrTitle"/>
          </p:nvPr>
        </p:nvSpPr>
        <p:spPr>
          <a:xfrm>
            <a:off x="1752600" y="838200"/>
            <a:ext cx="9220200" cy="2590800"/>
          </a:xfrm>
        </p:spPr>
        <p:txBody>
          <a:bodyPr/>
          <a:lstStyle/>
          <a:p>
            <a:pPr algn="ctr" eaLnBrk="1" hangingPunct="1"/>
            <a:r>
              <a:rPr lang="en-US" altLang="en-US" dirty="0">
                <a:latin typeface="Cambria" panose="02040503050406030204" pitchFamily="18" charset="0"/>
                <a:ea typeface="Cambria" panose="02040503050406030204" pitchFamily="18" charset="0"/>
              </a:rPr>
              <a:t>“Separate but Equal?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Race-based Bias in Education”</a:t>
            </a:r>
          </a:p>
        </p:txBody>
      </p:sp>
      <p:sp>
        <p:nvSpPr>
          <p:cNvPr id="5123" name="Subtitle 2">
            <a:extLst>
              <a:ext uri="{FF2B5EF4-FFF2-40B4-BE49-F238E27FC236}">
                <a16:creationId xmlns:a16="http://schemas.microsoft.com/office/drawing/2014/main" id="{B104EFFF-FF44-41F1-B998-8BA6BE696AFA}"/>
              </a:ext>
            </a:extLst>
          </p:cNvPr>
          <p:cNvSpPr>
            <a:spLocks noGrp="1" noChangeArrowheads="1"/>
          </p:cNvSpPr>
          <p:nvPr>
            <p:ph type="subTitle" idx="1"/>
          </p:nvPr>
        </p:nvSpPr>
        <p:spPr>
          <a:xfrm>
            <a:off x="2047648" y="4114800"/>
            <a:ext cx="8096704" cy="1600200"/>
          </a:xfrm>
        </p:spPr>
        <p:txBody>
          <a:bodyPr/>
          <a:lstStyle/>
          <a:p>
            <a:pPr eaLnBrk="1" hangingPunct="1"/>
            <a:r>
              <a:rPr lang="en-US" altLang="en-US" dirty="0">
                <a:latin typeface="Candara" panose="020E0502030303020204" pitchFamily="34" charset="0"/>
              </a:rPr>
              <a:t>Freedom Stories</a:t>
            </a:r>
          </a:p>
          <a:p>
            <a:pPr eaLnBrk="1" hangingPunct="1"/>
            <a:r>
              <a:rPr lang="en-US" altLang="en-US" dirty="0">
                <a:latin typeface="Candara" panose="020E0502030303020204" pitchFamily="34" charset="0"/>
              </a:rPr>
              <a:t>International Storytelling Center</a:t>
            </a:r>
          </a:p>
          <a:p>
            <a:pPr eaLnBrk="1" hangingPunct="1"/>
            <a:r>
              <a:rPr lang="en-US" altLang="en-US" dirty="0">
                <a:latin typeface="Candara" panose="020E0502030303020204" pitchFamily="34" charset="0"/>
              </a:rPr>
              <a:t>March 13, 2021 1-2:30 p.m.</a:t>
            </a:r>
          </a:p>
        </p:txBody>
      </p:sp>
      <p:pic>
        <p:nvPicPr>
          <p:cNvPr id="5" name="2021-03-11 12-54-21">
            <a:hlinkClick r:id="" action="ppaction://media"/>
            <a:extLst>
              <a:ext uri="{FF2B5EF4-FFF2-40B4-BE49-F238E27FC236}">
                <a16:creationId xmlns:a16="http://schemas.microsoft.com/office/drawing/2014/main" id="{75842EBC-00CE-42A5-8012-828F8D1E71C5}"/>
              </a:ext>
            </a:extLst>
          </p:cNvPr>
          <p:cNvPicPr>
            <a:picLocks noChangeAspect="1"/>
          </p:cNvPicPr>
          <p:nvPr>
            <a:audioFile r:link="rId1"/>
            <p:extLst>
              <p:ext uri="{DAA4B4D4-6D71-4841-9C94-3DE7FCFB9230}">
                <p14:media xmlns:p14="http://schemas.microsoft.com/office/powerpoint/2010/main" r:embed="rId2">
                  <p14:trim st="1600"/>
                  <p14:fade in="1250" out="3000"/>
                </p14:media>
              </p:ext>
            </p:extLst>
          </p:nvPr>
        </p:nvPicPr>
        <p:blipFill>
          <a:blip r:embed="rId5"/>
          <a:stretch>
            <a:fillRect/>
          </a:stretch>
        </p:blipFill>
        <p:spPr>
          <a:xfrm>
            <a:off x="838200" y="1600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E7701B-BB67-46AD-ACFD-F17722A2F945}"/>
              </a:ext>
            </a:extLst>
          </p:cNvPr>
          <p:cNvSpPr>
            <a:spLocks noGrp="1" noChangeArrowheads="1"/>
          </p:cNvSpPr>
          <p:nvPr>
            <p:ph type="title"/>
          </p:nvPr>
        </p:nvSpPr>
        <p:spPr>
          <a:xfrm>
            <a:off x="647699" y="228600"/>
            <a:ext cx="10896600" cy="1219200"/>
          </a:xfrm>
        </p:spPr>
        <p:txBody>
          <a:bodyPr/>
          <a:lstStyle/>
          <a:p>
            <a:pPr algn="ctr" eaLnBrk="1" hangingPunct="1">
              <a:spcAft>
                <a:spcPts val="1200"/>
              </a:spcAft>
            </a:pPr>
            <a:r>
              <a:rPr lang="en-US" altLang="en-US" dirty="0">
                <a:latin typeface="Cambria" panose="02040503050406030204" pitchFamily="18" charset="0"/>
                <a:ea typeface="Cambria" panose="02040503050406030204" pitchFamily="18" charset="0"/>
              </a:rPr>
              <a:t>The American Educational System</a:t>
            </a:r>
            <a:endParaRPr lang="en-US" altLang="en-US" sz="4000" dirty="0"/>
          </a:p>
        </p:txBody>
      </p:sp>
      <p:pic>
        <p:nvPicPr>
          <p:cNvPr id="13316" name="Picture 4" descr="Fund Seal">
            <a:extLst>
              <a:ext uri="{FF2B5EF4-FFF2-40B4-BE49-F238E27FC236}">
                <a16:creationId xmlns:a16="http://schemas.microsoft.com/office/drawing/2014/main" id="{CEEF4E58-EDB7-4A72-B7F0-AEA7E1FD7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3810000"/>
            <a:ext cx="1379538"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oungWoodson.jpg">
            <a:extLst>
              <a:ext uri="{FF2B5EF4-FFF2-40B4-BE49-F238E27FC236}">
                <a16:creationId xmlns:a16="http://schemas.microsoft.com/office/drawing/2014/main" id="{6BBF99AF-CE4E-4617-BF63-2E03B352BE81}"/>
              </a:ext>
            </a:extLst>
          </p:cNvPr>
          <p:cNvPicPr>
            <a:picLocks noChangeAspect="1"/>
          </p:cNvPicPr>
          <p:nvPr/>
        </p:nvPicPr>
        <p:blipFill rotWithShape="1">
          <a:blip r:embed="rId4">
            <a:extLst>
              <a:ext uri="{28A0092B-C50C-407E-A947-70E740481C1C}">
                <a14:useLocalDpi xmlns:a14="http://schemas.microsoft.com/office/drawing/2010/main" val="0"/>
              </a:ext>
            </a:extLst>
          </a:blip>
          <a:srcRect l="3470" r="3470"/>
          <a:stretch/>
        </p:blipFill>
        <p:spPr bwMode="auto">
          <a:xfrm>
            <a:off x="9012039" y="2819399"/>
            <a:ext cx="2307771" cy="30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4B4EEAE-FD3B-4A34-9F37-556DE4D3C3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55" b="2655"/>
          <a:stretch/>
        </p:blipFill>
        <p:spPr bwMode="auto">
          <a:xfrm>
            <a:off x="4942115" y="2808513"/>
            <a:ext cx="2307770" cy="30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7A23A1D-876D-4EAD-9D32-4F2FDC267C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37" r="20063"/>
          <a:stretch/>
        </p:blipFill>
        <p:spPr bwMode="auto">
          <a:xfrm>
            <a:off x="965386" y="2808513"/>
            <a:ext cx="2307771" cy="30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22F77CC-0EBF-4C2C-8244-E517BDFE9A41}"/>
              </a:ext>
            </a:extLst>
          </p:cNvPr>
          <p:cNvSpPr txBox="1"/>
          <p:nvPr/>
        </p:nvSpPr>
        <p:spPr>
          <a:xfrm>
            <a:off x="966052" y="5885540"/>
            <a:ext cx="2307771" cy="369332"/>
          </a:xfrm>
          <a:prstGeom prst="rect">
            <a:avLst/>
          </a:prstGeom>
          <a:noFill/>
        </p:spPr>
        <p:txBody>
          <a:bodyPr wrap="square" rtlCol="0">
            <a:spAutoFit/>
          </a:bodyPr>
          <a:lstStyle/>
          <a:p>
            <a:pPr algn="ctr"/>
            <a:r>
              <a:rPr lang="en-US" dirty="0">
                <a:latin typeface="Candara" panose="020E0502030303020204" pitchFamily="34" charset="0"/>
              </a:rPr>
              <a:t>W.E.B. DuBois</a:t>
            </a:r>
          </a:p>
        </p:txBody>
      </p:sp>
      <p:sp>
        <p:nvSpPr>
          <p:cNvPr id="11" name="TextBox 10">
            <a:extLst>
              <a:ext uri="{FF2B5EF4-FFF2-40B4-BE49-F238E27FC236}">
                <a16:creationId xmlns:a16="http://schemas.microsoft.com/office/drawing/2014/main" id="{FF3C6251-ADED-4C3B-A2E7-C419AC53C8CC}"/>
              </a:ext>
            </a:extLst>
          </p:cNvPr>
          <p:cNvSpPr txBox="1"/>
          <p:nvPr/>
        </p:nvSpPr>
        <p:spPr>
          <a:xfrm>
            <a:off x="4799267" y="5896427"/>
            <a:ext cx="2593465" cy="369332"/>
          </a:xfrm>
          <a:prstGeom prst="rect">
            <a:avLst/>
          </a:prstGeom>
          <a:noFill/>
        </p:spPr>
        <p:txBody>
          <a:bodyPr wrap="square" rtlCol="0">
            <a:spAutoFit/>
          </a:bodyPr>
          <a:lstStyle/>
          <a:p>
            <a:pPr algn="ctr"/>
            <a:r>
              <a:rPr lang="en-US" dirty="0">
                <a:latin typeface="Candara" panose="020E0502030303020204" pitchFamily="34" charset="0"/>
              </a:rPr>
              <a:t>Booker T. Washington</a:t>
            </a:r>
          </a:p>
        </p:txBody>
      </p:sp>
      <p:sp>
        <p:nvSpPr>
          <p:cNvPr id="12" name="TextBox 11">
            <a:extLst>
              <a:ext uri="{FF2B5EF4-FFF2-40B4-BE49-F238E27FC236}">
                <a16:creationId xmlns:a16="http://schemas.microsoft.com/office/drawing/2014/main" id="{ED0A2E85-2421-4FF2-847E-87081CF143F5}"/>
              </a:ext>
            </a:extLst>
          </p:cNvPr>
          <p:cNvSpPr txBox="1"/>
          <p:nvPr/>
        </p:nvSpPr>
        <p:spPr>
          <a:xfrm>
            <a:off x="8869191" y="5896427"/>
            <a:ext cx="2593465" cy="369332"/>
          </a:xfrm>
          <a:prstGeom prst="rect">
            <a:avLst/>
          </a:prstGeom>
          <a:noFill/>
        </p:spPr>
        <p:txBody>
          <a:bodyPr wrap="square" rtlCol="0">
            <a:spAutoFit/>
          </a:bodyPr>
          <a:lstStyle/>
          <a:p>
            <a:pPr algn="ctr"/>
            <a:r>
              <a:rPr lang="en-US" dirty="0">
                <a:latin typeface="Candara" panose="020E0502030303020204" pitchFamily="34" charset="0"/>
              </a:rPr>
              <a:t>Carter G. Woodson</a:t>
            </a:r>
          </a:p>
        </p:txBody>
      </p:sp>
      <p:sp>
        <p:nvSpPr>
          <p:cNvPr id="2" name="Rectangle 1">
            <a:extLst>
              <a:ext uri="{FF2B5EF4-FFF2-40B4-BE49-F238E27FC236}">
                <a16:creationId xmlns:a16="http://schemas.microsoft.com/office/drawing/2014/main" id="{2C956C6A-C156-4891-BC86-00ABC306477E}"/>
              </a:ext>
            </a:extLst>
          </p:cNvPr>
          <p:cNvSpPr/>
          <p:nvPr/>
        </p:nvSpPr>
        <p:spPr>
          <a:xfrm>
            <a:off x="5098771" y="1600200"/>
            <a:ext cx="1994457" cy="646331"/>
          </a:xfrm>
          <a:prstGeom prst="rect">
            <a:avLst/>
          </a:prstGeom>
        </p:spPr>
        <p:txBody>
          <a:bodyPr wrap="none">
            <a:spAutoFit/>
          </a:bodyPr>
          <a:lstStyle/>
          <a:p>
            <a:r>
              <a:rPr lang="en-US" altLang="en-US" sz="3600" dirty="0">
                <a:solidFill>
                  <a:schemeClr val="tx2"/>
                </a:solidFill>
                <a:latin typeface="Candara" panose="020E0502030303020204" pitchFamily="34" charset="0"/>
              </a:rPr>
              <a:t>1787-2021</a:t>
            </a:r>
            <a:endParaRPr lang="en-US" sz="36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909A227-C114-4E63-8BB3-5063B8778569}"/>
              </a:ext>
            </a:extLst>
          </p:cNvPr>
          <p:cNvSpPr>
            <a:spLocks noGrp="1" noChangeArrowheads="1"/>
          </p:cNvSpPr>
          <p:nvPr>
            <p:ph type="title"/>
          </p:nvPr>
        </p:nvSpPr>
        <p:spPr/>
        <p:txBody>
          <a:bodyPr/>
          <a:lstStyle/>
          <a:p>
            <a:pPr algn="ctr" eaLnBrk="1" hangingPunct="1"/>
            <a:r>
              <a:rPr lang="en-US" altLang="en-US" dirty="0">
                <a:latin typeface="Cambria" panose="02040503050406030204" pitchFamily="18" charset="0"/>
                <a:ea typeface="Cambria" panose="02040503050406030204" pitchFamily="18" charset="0"/>
              </a:rPr>
              <a:t>American Educational Policy </a:t>
            </a:r>
            <a:br>
              <a:rPr lang="en-US" altLang="en-US" dirty="0">
                <a:latin typeface="Cambria" panose="02040503050406030204" pitchFamily="18" charset="0"/>
                <a:ea typeface="Cambria" panose="02040503050406030204" pitchFamily="18" charset="0"/>
              </a:rPr>
            </a:br>
            <a:r>
              <a:rPr lang="en-US" altLang="en-US" dirty="0">
                <a:latin typeface="Cambria" panose="02040503050406030204" pitchFamily="18" charset="0"/>
                <a:ea typeface="Cambria" panose="02040503050406030204" pitchFamily="18" charset="0"/>
              </a:rPr>
              <a:t>and the Founding Fathers</a:t>
            </a:r>
          </a:p>
        </p:txBody>
      </p:sp>
      <p:sp>
        <p:nvSpPr>
          <p:cNvPr id="15363" name="Content Placeholder 2">
            <a:extLst>
              <a:ext uri="{FF2B5EF4-FFF2-40B4-BE49-F238E27FC236}">
                <a16:creationId xmlns:a16="http://schemas.microsoft.com/office/drawing/2014/main" id="{C737FD6C-029D-4448-A285-CC352726D14B}"/>
              </a:ext>
            </a:extLst>
          </p:cNvPr>
          <p:cNvSpPr>
            <a:spLocks noGrp="1" noChangeArrowheads="1"/>
          </p:cNvSpPr>
          <p:nvPr>
            <p:ph idx="1"/>
          </p:nvPr>
        </p:nvSpPr>
        <p:spPr>
          <a:xfrm>
            <a:off x="914400" y="1600200"/>
            <a:ext cx="6629400" cy="5181600"/>
          </a:xfrm>
        </p:spPr>
        <p:txBody>
          <a:bodyPr anchor="ctr"/>
          <a:lstStyle/>
          <a:p>
            <a:pPr eaLnBrk="1" hangingPunct="1"/>
            <a:r>
              <a:rPr lang="en-US" altLang="en-US" dirty="0">
                <a:latin typeface="Candara" panose="020E0502030303020204" pitchFamily="34" charset="0"/>
              </a:rPr>
              <a:t>Education is necessary to build a strong democracy.</a:t>
            </a:r>
          </a:p>
          <a:p>
            <a:pPr eaLnBrk="1" hangingPunct="1"/>
            <a:r>
              <a:rPr lang="en-US" altLang="en-US" dirty="0">
                <a:latin typeface="Candara" panose="020E0502030303020204" pitchFamily="34" charset="0"/>
              </a:rPr>
              <a:t>Federal dollars should not support public education.</a:t>
            </a:r>
          </a:p>
          <a:p>
            <a:pPr eaLnBrk="1" hangingPunct="1"/>
            <a:r>
              <a:rPr lang="en-US" altLang="en-US" dirty="0">
                <a:latin typeface="Candara" panose="020E0502030303020204" pitchFamily="34" charset="0"/>
              </a:rPr>
              <a:t>States are responsible for educating their citizens.</a:t>
            </a:r>
          </a:p>
          <a:p>
            <a:pPr eaLnBrk="1" hangingPunct="1"/>
            <a:endParaRPr lang="en-US" altLang="en-US" dirty="0">
              <a:solidFill>
                <a:srgbClr val="555555"/>
              </a:solidFill>
              <a:latin typeface="Open Sans"/>
            </a:endParaRPr>
          </a:p>
        </p:txBody>
      </p:sp>
      <p:pic>
        <p:nvPicPr>
          <p:cNvPr id="15364" name="Picture 4">
            <a:extLst>
              <a:ext uri="{FF2B5EF4-FFF2-40B4-BE49-F238E27FC236}">
                <a16:creationId xmlns:a16="http://schemas.microsoft.com/office/drawing/2014/main" id="{043EE9FD-A078-4943-B4B5-8100E0F31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906" y="1690004"/>
            <a:ext cx="4343400" cy="516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ED2AD27-D750-4EA6-8E8E-1A11AAEC0F18}"/>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First Public School in America</a:t>
            </a:r>
          </a:p>
        </p:txBody>
      </p:sp>
      <p:sp>
        <p:nvSpPr>
          <p:cNvPr id="17411" name="Content Placeholder 2">
            <a:extLst>
              <a:ext uri="{FF2B5EF4-FFF2-40B4-BE49-F238E27FC236}">
                <a16:creationId xmlns:a16="http://schemas.microsoft.com/office/drawing/2014/main" id="{AA846E65-FEF0-48D5-BC54-F8BE320FE664}"/>
              </a:ext>
            </a:extLst>
          </p:cNvPr>
          <p:cNvSpPr>
            <a:spLocks noGrp="1" noChangeArrowheads="1"/>
          </p:cNvSpPr>
          <p:nvPr>
            <p:ph sz="half" idx="1"/>
          </p:nvPr>
        </p:nvSpPr>
        <p:spPr>
          <a:xfrm>
            <a:off x="914400" y="1600200"/>
            <a:ext cx="5638800" cy="4530725"/>
          </a:xfrm>
        </p:spPr>
        <p:txBody>
          <a:bodyPr anchor="ctr"/>
          <a:lstStyle/>
          <a:p>
            <a:r>
              <a:rPr lang="en-US" altLang="en-US" dirty="0">
                <a:latin typeface="Candara" panose="020E0502030303020204" pitchFamily="34" charset="0"/>
              </a:rPr>
              <a:t>Privately Funded</a:t>
            </a:r>
          </a:p>
          <a:p>
            <a:r>
              <a:rPr lang="en-US" altLang="en-US" dirty="0">
                <a:latin typeface="Candara" panose="020E0502030303020204" pitchFamily="34" charset="0"/>
              </a:rPr>
              <a:t>Established in Boston, Massachusetts, April 23, 1635</a:t>
            </a:r>
          </a:p>
          <a:p>
            <a:r>
              <a:rPr lang="en-US" altLang="en-US" dirty="0">
                <a:latin typeface="Candara" panose="020E0502030303020204" pitchFamily="34" charset="0"/>
              </a:rPr>
              <a:t>Boys Only</a:t>
            </a:r>
          </a:p>
          <a:p>
            <a:r>
              <a:rPr lang="en-US" altLang="en-US" dirty="0">
                <a:latin typeface="Candara" panose="020E0502030303020204" pitchFamily="34" charset="0"/>
              </a:rPr>
              <a:t>College Preparation</a:t>
            </a:r>
          </a:p>
          <a:p>
            <a:r>
              <a:rPr lang="en-US" altLang="en-US" dirty="0">
                <a:latin typeface="Candara" panose="020E0502030303020204" pitchFamily="34" charset="0"/>
              </a:rPr>
              <a:t>Every town of 50 families should have a public elementary school</a:t>
            </a:r>
          </a:p>
          <a:p>
            <a:r>
              <a:rPr lang="en-US" altLang="en-US" dirty="0">
                <a:latin typeface="Candara" panose="020E0502030303020204" pitchFamily="34" charset="0"/>
              </a:rPr>
              <a:t>Education not mandatory</a:t>
            </a:r>
            <a:endParaRPr lang="en-US" altLang="en-US" dirty="0"/>
          </a:p>
        </p:txBody>
      </p:sp>
      <p:pic>
        <p:nvPicPr>
          <p:cNvPr id="17412" name="Content Placeholder 5">
            <a:extLst>
              <a:ext uri="{FF2B5EF4-FFF2-40B4-BE49-F238E27FC236}">
                <a16:creationId xmlns:a16="http://schemas.microsoft.com/office/drawing/2014/main" id="{C8CDAF0C-B907-4A8C-ACFD-2D5382202DD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445"/>
          <a:stretch/>
        </p:blipFill>
        <p:spPr>
          <a:xfrm>
            <a:off x="6781800" y="1700892"/>
            <a:ext cx="5160963" cy="4519075"/>
          </a:xfrm>
        </p:spPr>
      </p:pic>
      <p:sp>
        <p:nvSpPr>
          <p:cNvPr id="17413" name="TextBox 6">
            <a:extLst>
              <a:ext uri="{FF2B5EF4-FFF2-40B4-BE49-F238E27FC236}">
                <a16:creationId xmlns:a16="http://schemas.microsoft.com/office/drawing/2014/main" id="{5FD45B8B-A9FB-4FA1-ABB8-5D5A3A65FC3B}"/>
              </a:ext>
            </a:extLst>
          </p:cNvPr>
          <p:cNvSpPr txBox="1">
            <a:spLocks noChangeArrowheads="1"/>
          </p:cNvSpPr>
          <p:nvPr/>
        </p:nvSpPr>
        <p:spPr bwMode="auto">
          <a:xfrm>
            <a:off x="6781800" y="6198281"/>
            <a:ext cx="5160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ndara" panose="020E0502030303020204" pitchFamily="34" charset="0"/>
              </a:rPr>
              <a:t>Boston Latin Secondary School 1635-2021</a:t>
            </a:r>
          </a:p>
        </p:txBody>
      </p:sp>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BD1060-CC32-401E-9CA6-2ABF7B791C2B}"/>
              </a:ext>
            </a:extLst>
          </p:cNvPr>
          <p:cNvSpPr>
            <a:spLocks noGrp="1" noChangeArrowheads="1"/>
          </p:cNvSpPr>
          <p:nvPr>
            <p:ph type="title"/>
          </p:nvPr>
        </p:nvSpPr>
        <p:spPr/>
        <p:txBody>
          <a:bodyPr/>
          <a:lstStyle/>
          <a:p>
            <a:pPr algn="ctr"/>
            <a:r>
              <a:rPr lang="en-US" altLang="en-US" dirty="0">
                <a:latin typeface="Cambria" panose="02040503050406030204" pitchFamily="18" charset="0"/>
                <a:ea typeface="Cambria" panose="02040503050406030204" pitchFamily="18" charset="0"/>
              </a:rPr>
              <a:t>American Public Education</a:t>
            </a:r>
          </a:p>
        </p:txBody>
      </p:sp>
      <p:sp>
        <p:nvSpPr>
          <p:cNvPr id="19459" name="Content Placeholder 2">
            <a:extLst>
              <a:ext uri="{FF2B5EF4-FFF2-40B4-BE49-F238E27FC236}">
                <a16:creationId xmlns:a16="http://schemas.microsoft.com/office/drawing/2014/main" id="{1B6F63A4-5E80-4A32-AFE0-4E7F16FAD3B3}"/>
              </a:ext>
            </a:extLst>
          </p:cNvPr>
          <p:cNvSpPr>
            <a:spLocks noGrp="1" noChangeArrowheads="1"/>
          </p:cNvSpPr>
          <p:nvPr>
            <p:ph sz="half" idx="1"/>
          </p:nvPr>
        </p:nvSpPr>
        <p:spPr>
          <a:xfrm>
            <a:off x="1066800" y="1670147"/>
            <a:ext cx="6705599" cy="4530725"/>
          </a:xfrm>
        </p:spPr>
        <p:txBody>
          <a:bodyPr anchor="ctr"/>
          <a:lstStyle/>
          <a:p>
            <a:r>
              <a:rPr lang="en-US" altLang="en-US" dirty="0">
                <a:latin typeface="Candara" panose="020E0502030303020204" pitchFamily="34" charset="0"/>
              </a:rPr>
              <a:t>1779: Thomas Jefferson proposes an American educational system for the </a:t>
            </a:r>
            <a:r>
              <a:rPr lang="en-US" altLang="en-US" i="1" dirty="0">
                <a:latin typeface="Candara" panose="020E0502030303020204" pitchFamily="34" charset="0"/>
              </a:rPr>
              <a:t>“laboring and the learned” </a:t>
            </a:r>
            <a:r>
              <a:rPr lang="en-US" altLang="en-US" dirty="0">
                <a:latin typeface="Candara" panose="020E0502030303020204" pitchFamily="34" charset="0"/>
              </a:rPr>
              <a:t>in order to </a:t>
            </a:r>
            <a:r>
              <a:rPr lang="en-US" altLang="en-US" i="1" dirty="0">
                <a:latin typeface="Candara" panose="020E0502030303020204" pitchFamily="34" charset="0"/>
              </a:rPr>
              <a:t>“rake a few geniuses from the rubbish.”</a:t>
            </a:r>
          </a:p>
        </p:txBody>
      </p:sp>
      <p:pic>
        <p:nvPicPr>
          <p:cNvPr id="19460" name="Content Placeholder 9">
            <a:extLst>
              <a:ext uri="{FF2B5EF4-FFF2-40B4-BE49-F238E27FC236}">
                <a16:creationId xmlns:a16="http://schemas.microsoft.com/office/drawing/2014/main" id="{11EC092C-A7F0-4897-9A00-B498A98831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077200" y="1670147"/>
            <a:ext cx="3810000" cy="5187853"/>
          </a:xfrm>
        </p:spPr>
      </p:pic>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usiness Strategy">
  <a:themeElements>
    <a:clrScheme name="Custom 2">
      <a:dk1>
        <a:sysClr val="windowText" lastClr="000000"/>
      </a:dk1>
      <a:lt1>
        <a:sysClr val="window" lastClr="FFFFFF"/>
      </a:lt1>
      <a:dk2>
        <a:srgbClr val="1E5155"/>
      </a:dk2>
      <a:lt2>
        <a:srgbClr val="EBEBEB"/>
      </a:lt2>
      <a:accent1>
        <a:srgbClr val="B2710F"/>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Business plan presentation (Ion green design, widescreen).potx" id="{866C028E-10C7-4672-8238-17D4366C073A}" vid="{2A820B7E-5093-43C8-ABD0-FF5B957D5EE3}"/>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10945</TotalTime>
  <Words>1739</Words>
  <Application>Microsoft Office PowerPoint</Application>
  <PresentationFormat>Widescreen</PresentationFormat>
  <Paragraphs>233</Paragraphs>
  <Slides>46</Slides>
  <Notes>42</Notes>
  <HiddenSlides>0</HiddenSlides>
  <MMClips>5</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8" baseType="lpstr">
      <vt:lpstr>Arial</vt:lpstr>
      <vt:lpstr>Calibri</vt:lpstr>
      <vt:lpstr>Cambria</vt:lpstr>
      <vt:lpstr>Candara</vt:lpstr>
      <vt:lpstr>Century Gothic</vt:lpstr>
      <vt:lpstr>Open Sans</vt:lpstr>
      <vt:lpstr>Times New Roman</vt:lpstr>
      <vt:lpstr>Wingdings</vt:lpstr>
      <vt:lpstr>Wingdings 3</vt:lpstr>
      <vt:lpstr>Layers</vt:lpstr>
      <vt:lpstr>Business Strategy</vt:lpstr>
      <vt:lpstr>Chart</vt:lpstr>
      <vt:lpstr>PowerPoint Presentation</vt:lpstr>
      <vt:lpstr>PowerPoint Presentation</vt:lpstr>
      <vt:lpstr>Freedom Stories Unearthing the Black Heritage of Appalachia</vt:lpstr>
      <vt:lpstr>PowerPoint Presentation</vt:lpstr>
      <vt:lpstr>“Separate but Equal?  Race-based Bias in Education”</vt:lpstr>
      <vt:lpstr>The American Educational System</vt:lpstr>
      <vt:lpstr>American Educational Policy  and the Founding Fathers</vt:lpstr>
      <vt:lpstr>First Public School in America</vt:lpstr>
      <vt:lpstr>American Public Education</vt:lpstr>
      <vt:lpstr>African Free School</vt:lpstr>
      <vt:lpstr>1787-1803:  The Northwest Territory</vt:lpstr>
      <vt:lpstr>Northwest Territory, cont’d</vt:lpstr>
      <vt:lpstr>American Public Education</vt:lpstr>
      <vt:lpstr>American Public Education, cont’d</vt:lpstr>
      <vt:lpstr>Birth of One-Room Schoolhouses</vt:lpstr>
      <vt:lpstr>Education in the South</vt:lpstr>
      <vt:lpstr>Black Education in America</vt:lpstr>
      <vt:lpstr>Black Education in America, cont’d</vt:lpstr>
      <vt:lpstr>Wilberforce University, America’s first  black-owned and operated college</vt:lpstr>
      <vt:lpstr>Growth of Industry = Growth of Black Education</vt:lpstr>
      <vt:lpstr>American Reconstruction</vt:lpstr>
      <vt:lpstr>American Reconstruction, cont’d</vt:lpstr>
      <vt:lpstr>Freedmen’s Sponsored  Howard University</vt:lpstr>
      <vt:lpstr>Lincoln University</vt:lpstr>
      <vt:lpstr>“Separate but Equal”</vt:lpstr>
      <vt:lpstr>Kentucky Negro Education Association (K.N.E.A.)</vt:lpstr>
      <vt:lpstr>National Goals of K.N.E.A.</vt:lpstr>
      <vt:lpstr>Tuskegee Institute</vt:lpstr>
      <vt:lpstr>W. E. B. DuBois</vt:lpstr>
      <vt:lpstr> Booker T. Washington “The Wizard of Tuskegee”   </vt:lpstr>
      <vt:lpstr>Tuskegee Institute, April 5, 1918</vt:lpstr>
      <vt:lpstr>Major Funders of Black Industrial Education </vt:lpstr>
      <vt:lpstr>Rural School Funding</vt:lpstr>
      <vt:lpstr>Julius Rosenwald Fund </vt:lpstr>
      <vt:lpstr>Edwin Rogers Embree  (1883-1950)</vt:lpstr>
      <vt:lpstr>Rosenwald Fund</vt:lpstr>
      <vt:lpstr>State by State Use of  Rosenwald School Building Funds</vt:lpstr>
      <vt:lpstr>Langston Centre, former Langston High School, Johnson City, TN (supported by Rosenwald funding)</vt:lpstr>
      <vt:lpstr>1954: Brown v. Board of Education </vt:lpstr>
      <vt:lpstr>Anti-integration protestors Clinton, TN, 1957</vt:lpstr>
      <vt:lpstr> 1968: Green v. Board of Education </vt:lpstr>
      <vt:lpstr>PowerPoint Presentation</vt:lpstr>
      <vt:lpstr>PowerPoint Presentation</vt:lpstr>
      <vt:lpstr>Today’s Music</vt:lpstr>
      <vt:lpstr>Education as Freedom</vt:lpstr>
      <vt:lpstr>PowerPoint Presentation</vt:lpstr>
    </vt:vector>
  </TitlesOfParts>
  <Company>Georgetown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Alicestyene Adams</dc:creator>
  <cp:lastModifiedBy>Krystal Hawkins</cp:lastModifiedBy>
  <cp:revision>157</cp:revision>
  <dcterms:created xsi:type="dcterms:W3CDTF">2003-11-06T19:16:41Z</dcterms:created>
  <dcterms:modified xsi:type="dcterms:W3CDTF">2021-03-16T18:33:22Z</dcterms:modified>
</cp:coreProperties>
</file>